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4.svg" ContentType="image/svg+xml"/>
  <Override PartName="/ppt/media/image62.svg" ContentType="image/svg+xml"/>
  <Override PartName="/ppt/media/image68.svg" ContentType="image/svg+xml"/>
  <Override PartName="/ppt/media/image71.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67"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18288000" cy="10287000"/>
  <p:notesSz cx="6858000" cy="9144000"/>
  <p:embeddedFontLst>
    <p:embeddedFont>
      <p:font typeface="Aileron Bold" panose="00000800000000000000"/>
      <p:bold r:id="rId48"/>
    </p:embeddedFont>
    <p:embeddedFont>
      <p:font typeface="Calibri" panose="020F0502020204030204"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662" autoAdjust="0"/>
    <p:restoredTop sz="94622" autoAdjust="0"/>
  </p:normalViewPr>
  <p:slideViewPr>
    <p:cSldViewPr showGuides="1">
      <p:cViewPr>
        <p:scale>
          <a:sx n="50" d="100"/>
          <a:sy n="50" d="100"/>
        </p:scale>
        <p:origin x="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font" Target="fonts/font5.fntdata"/><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 Target="slides/slide3.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4.sv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62.svg"/><Relationship Id="rId1" Type="http://schemas.openxmlformats.org/officeDocument/2006/relationships/image" Target="../media/image6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0.sv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svg"/><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3.png"/><Relationship Id="rId12" Type="http://schemas.openxmlformats.org/officeDocument/2006/relationships/slideLayout" Target="../slideLayouts/slideLayout7.xml"/><Relationship Id="rId11" Type="http://schemas.openxmlformats.org/officeDocument/2006/relationships/image" Target="../media/image72.jpeg"/><Relationship Id="rId10" Type="http://schemas.openxmlformats.org/officeDocument/2006/relationships/image" Target="../media/image71.svg"/><Relationship Id="rId1" Type="http://schemas.openxmlformats.org/officeDocument/2006/relationships/image" Target="../media/image63.jpe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70.png"/><Relationship Id="rId3" Type="http://schemas.openxmlformats.org/officeDocument/2006/relationships/image" Target="../media/image3.png"/><Relationship Id="rId2" Type="http://schemas.openxmlformats.org/officeDocument/2006/relationships/image" Target="../media/image73.png"/><Relationship Id="rId1" Type="http://schemas.openxmlformats.org/officeDocument/2006/relationships/image" Target="../media/image63.jpe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22.svg"/><Relationship Id="rId11" Type="http://schemas.openxmlformats.org/officeDocument/2006/relationships/slideLayout" Target="../slideLayouts/slideLayout7.xml"/><Relationship Id="rId10" Type="http://schemas.openxmlformats.org/officeDocument/2006/relationships/image" Target="../media/image28.sv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 Id="rId3"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4.sv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1">
              <a:alphaModFix amt="46000"/>
              <a:extLst>
                <a:ext uri="{96DAC541-7B7A-43D3-8B79-37D633B846F1}">
                  <asvg:svgBlip xmlns:asvg="http://schemas.microsoft.com/office/drawing/2016/SVG/main" r:embed="rId2"/>
                </a:ext>
              </a:extLst>
            </a:blip>
            <a:stretch>
              <a:fillRect/>
            </a:stretch>
          </a:blipFill>
        </p:spPr>
        <p:txBody>
          <a:bodyPr/>
          <a:lstStyle/>
          <a:p>
            <a:endParaRPr lang="en-IN"/>
          </a:p>
        </p:txBody>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3248312"/>
            <a:ext cx="16230600" cy="3001017"/>
          </a:xfrm>
          <a:prstGeom prst="rect">
            <a:avLst/>
          </a:prstGeom>
        </p:spPr>
        <p:txBody>
          <a:bodyPr lIns="0" tIns="0" rIns="0" bIns="0" rtlCol="0" anchor="t">
            <a:spAutoFit/>
          </a:bodyPr>
          <a:lstStyle/>
          <a:p>
            <a:pPr>
              <a:lnSpc>
                <a:spcPts val="10900"/>
              </a:lnSpc>
            </a:pPr>
            <a:r>
              <a:rPr lang="en-US" sz="10900" dirty="0">
                <a:solidFill>
                  <a:srgbClr val="FFFFFF"/>
                </a:solidFill>
                <a:latin typeface="Codec Pro Bold" panose="00000600000000000000"/>
              </a:rPr>
              <a:t>LUNG CANCER PREDICTION SYSTEM</a:t>
            </a:r>
            <a:endParaRPr lang="en-US" sz="10900" dirty="0">
              <a:solidFill>
                <a:srgbClr val="FFFF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3544" y="13582"/>
            <a:ext cx="10371446" cy="10371446"/>
          </a:xfrm>
          <a:custGeom>
            <a:avLst/>
            <a:gdLst/>
            <a:ahLst/>
            <a:cxnLst/>
            <a:rect l="l" t="t" r="r" b="b"/>
            <a:pathLst>
              <a:path w="10371446" h="10371446">
                <a:moveTo>
                  <a:pt x="0" y="0"/>
                </a:moveTo>
                <a:lnTo>
                  <a:pt x="10371446" y="0"/>
                </a:lnTo>
                <a:lnTo>
                  <a:pt x="10371446" y="10371445"/>
                </a:lnTo>
                <a:lnTo>
                  <a:pt x="0" y="10371445"/>
                </a:lnTo>
                <a:lnTo>
                  <a:pt x="0" y="0"/>
                </a:lnTo>
                <a:close/>
              </a:path>
            </a:pathLst>
          </a:custGeom>
          <a:blipFill>
            <a:blip r:embed="rId1">
              <a:alphaModFix amt="86000"/>
              <a:extLst>
                <a:ext uri="{96DAC541-7B7A-43D3-8B79-37D633B846F1}">
                  <asvg:svgBlip xmlns:asvg="http://schemas.microsoft.com/office/drawing/2016/SVG/main" r:embed="rId2"/>
                </a:ext>
              </a:extLst>
            </a:blip>
            <a:stretch>
              <a:fillRect/>
            </a:stretch>
          </a:blipFill>
        </p:spPr>
        <p:txBody>
          <a:bodyPr/>
          <a:lstStyle/>
          <a:p>
            <a:endParaRPr lang="en-IN"/>
          </a:p>
        </p:txBody>
      </p:sp>
      <p:sp>
        <p:nvSpPr>
          <p:cNvPr id="3" name="Freeform 3"/>
          <p:cNvSpPr/>
          <p:nvPr/>
        </p:nvSpPr>
        <p:spPr>
          <a:xfrm rot="211599" flipH="1">
            <a:off x="-223530" y="2535993"/>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3">
              <a:alphaModFix amt="46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3979307" y="2594002"/>
            <a:ext cx="2683076" cy="1880307"/>
          </a:xfrm>
          <a:custGeom>
            <a:avLst/>
            <a:gdLst/>
            <a:ahLst/>
            <a:cxnLst/>
            <a:rect l="l" t="t" r="r" b="b"/>
            <a:pathLst>
              <a:path w="649401" h="455102">
                <a:moveTo>
                  <a:pt x="40397" y="0"/>
                </a:moveTo>
                <a:lnTo>
                  <a:pt x="609004" y="0"/>
                </a:lnTo>
                <a:cubicBezTo>
                  <a:pt x="631315" y="0"/>
                  <a:pt x="649401" y="18086"/>
                  <a:pt x="649401" y="40397"/>
                </a:cubicBezTo>
                <a:lnTo>
                  <a:pt x="649401" y="414705"/>
                </a:lnTo>
                <a:cubicBezTo>
                  <a:pt x="649401" y="425419"/>
                  <a:pt x="645145" y="435694"/>
                  <a:pt x="637569" y="443270"/>
                </a:cubicBezTo>
                <a:cubicBezTo>
                  <a:pt x="629993" y="450846"/>
                  <a:pt x="619718" y="455102"/>
                  <a:pt x="609004" y="455102"/>
                </a:cubicBezTo>
                <a:lnTo>
                  <a:pt x="40397" y="455102"/>
                </a:lnTo>
                <a:cubicBezTo>
                  <a:pt x="18086" y="455102"/>
                  <a:pt x="0" y="437016"/>
                  <a:pt x="0" y="414705"/>
                </a:cubicBezTo>
                <a:lnTo>
                  <a:pt x="0" y="40397"/>
                </a:lnTo>
                <a:cubicBezTo>
                  <a:pt x="0" y="18086"/>
                  <a:pt x="18086" y="0"/>
                  <a:pt x="40397" y="0"/>
                </a:cubicBezTo>
                <a:close/>
              </a:path>
            </a:pathLst>
          </a:custGeom>
          <a:solidFill>
            <a:srgbClr val="2667FF"/>
          </a:solidFill>
        </p:spPr>
        <p:txBody>
          <a:bodyPr/>
          <a:lstStyle/>
          <a:p>
            <a:endParaRPr lang="en-IN"/>
          </a:p>
        </p:txBody>
      </p:sp>
      <p:grpSp>
        <p:nvGrpSpPr>
          <p:cNvPr id="7" name="Group 7"/>
          <p:cNvGrpSpPr/>
          <p:nvPr/>
        </p:nvGrpSpPr>
        <p:grpSpPr>
          <a:xfrm>
            <a:off x="10323596" y="2239819"/>
            <a:ext cx="4796514" cy="3712360"/>
            <a:chOff x="0" y="-85725"/>
            <a:chExt cx="1160929" cy="898525"/>
          </a:xfrm>
        </p:grpSpPr>
        <p:sp>
          <p:nvSpPr>
            <p:cNvPr id="8" name="Freeform 8"/>
            <p:cNvSpPr/>
            <p:nvPr/>
          </p:nvSpPr>
          <p:spPr>
            <a:xfrm>
              <a:off x="0" y="19876"/>
              <a:ext cx="1160929" cy="402078"/>
            </a:xfrm>
            <a:custGeom>
              <a:avLst/>
              <a:gdLst/>
              <a:ahLst/>
              <a:cxnLst/>
              <a:rect l="l" t="t" r="r" b="b"/>
              <a:pathLst>
                <a:path w="1160929" h="402078">
                  <a:moveTo>
                    <a:pt x="22597" y="0"/>
                  </a:moveTo>
                  <a:lnTo>
                    <a:pt x="1138332" y="0"/>
                  </a:lnTo>
                  <a:cubicBezTo>
                    <a:pt x="1144325" y="0"/>
                    <a:pt x="1150073" y="2381"/>
                    <a:pt x="1154310" y="6619"/>
                  </a:cubicBezTo>
                  <a:cubicBezTo>
                    <a:pt x="1158548" y="10856"/>
                    <a:pt x="1160929" y="16604"/>
                    <a:pt x="1160929" y="22597"/>
                  </a:cubicBezTo>
                  <a:lnTo>
                    <a:pt x="1160929" y="379481"/>
                  </a:lnTo>
                  <a:cubicBezTo>
                    <a:pt x="1160929" y="391961"/>
                    <a:pt x="1150812" y="402078"/>
                    <a:pt x="1138332" y="402078"/>
                  </a:cubicBezTo>
                  <a:lnTo>
                    <a:pt x="22597" y="402078"/>
                  </a:lnTo>
                  <a:cubicBezTo>
                    <a:pt x="10117" y="402078"/>
                    <a:pt x="0" y="391961"/>
                    <a:pt x="0" y="379481"/>
                  </a:cubicBezTo>
                  <a:lnTo>
                    <a:pt x="0" y="22597"/>
                  </a:lnTo>
                  <a:cubicBezTo>
                    <a:pt x="0" y="10117"/>
                    <a:pt x="10117" y="0"/>
                    <a:pt x="22597" y="0"/>
                  </a:cubicBezTo>
                  <a:close/>
                </a:path>
              </a:pathLst>
            </a:custGeom>
            <a:solidFill>
              <a:srgbClr val="2667FF"/>
            </a:solidFill>
          </p:spPr>
          <p:txBody>
            <a:bodyPr/>
            <a:lstStyle/>
            <a:p>
              <a:endParaRPr lang="en-IN"/>
            </a:p>
          </p:txBody>
        </p:sp>
        <p:sp>
          <p:nvSpPr>
            <p:cNvPr id="9" name="TextBox 9"/>
            <p:cNvSpPr txBox="1"/>
            <p:nvPr/>
          </p:nvSpPr>
          <p:spPr>
            <a:xfrm>
              <a:off x="0" y="-85725"/>
              <a:ext cx="812800" cy="898525"/>
            </a:xfrm>
            <a:prstGeom prst="rect">
              <a:avLst/>
            </a:prstGeom>
          </p:spPr>
          <p:txBody>
            <a:bodyPr lIns="254000" tIns="254000" rIns="254000" bIns="254000" rtlCol="0" anchor="ctr"/>
            <a:lstStyle/>
            <a:p>
              <a:pPr algn="ctr">
                <a:lnSpc>
                  <a:spcPts val="3500"/>
                </a:lnSpc>
              </a:pPr>
              <a:endParaRPr lang="en-US" sz="2500" dirty="0">
                <a:solidFill>
                  <a:srgbClr val="FFFFFF"/>
                </a:solidFill>
                <a:latin typeface="Codec Pro Bold" panose="00000600000000000000"/>
              </a:endParaRPr>
            </a:p>
          </p:txBody>
        </p:sp>
      </p:grpSp>
      <p:sp>
        <p:nvSpPr>
          <p:cNvPr id="10" name="Freeform 10"/>
          <p:cNvSpPr/>
          <p:nvPr/>
        </p:nvSpPr>
        <p:spPr>
          <a:xfrm>
            <a:off x="10323596" y="4935094"/>
            <a:ext cx="4796514" cy="2698039"/>
          </a:xfrm>
          <a:custGeom>
            <a:avLst/>
            <a:gdLst/>
            <a:ahLst/>
            <a:cxnLst/>
            <a:rect l="l" t="t" r="r" b="b"/>
            <a:pathLst>
              <a:path w="4796514" h="2698039">
                <a:moveTo>
                  <a:pt x="0" y="0"/>
                </a:moveTo>
                <a:lnTo>
                  <a:pt x="4796514" y="0"/>
                </a:lnTo>
                <a:lnTo>
                  <a:pt x="4796514" y="2698039"/>
                </a:lnTo>
                <a:lnTo>
                  <a:pt x="0" y="2698039"/>
                </a:lnTo>
                <a:lnTo>
                  <a:pt x="0" y="0"/>
                </a:lnTo>
                <a:close/>
              </a:path>
            </a:pathLst>
          </a:custGeom>
          <a:blipFill>
            <a:blip r:embed="rId5"/>
            <a:stretch>
              <a:fillRect/>
            </a:stretch>
          </a:blipFill>
        </p:spPr>
        <p:txBody>
          <a:bodyPr/>
          <a:lstStyle/>
          <a:p>
            <a:endParaRPr lang="en-IN"/>
          </a:p>
        </p:txBody>
      </p:sp>
      <p:sp>
        <p:nvSpPr>
          <p:cNvPr id="11" name="Freeform 11"/>
          <p:cNvSpPr/>
          <p:nvPr/>
        </p:nvSpPr>
        <p:spPr>
          <a:xfrm>
            <a:off x="4035376" y="5065529"/>
            <a:ext cx="2683076" cy="2636365"/>
          </a:xfrm>
          <a:custGeom>
            <a:avLst/>
            <a:gdLst/>
            <a:ahLst/>
            <a:cxnLst/>
            <a:rect l="l" t="t" r="r" b="b"/>
            <a:pathLst>
              <a:path w="2683076" h="2636365">
                <a:moveTo>
                  <a:pt x="0" y="0"/>
                </a:moveTo>
                <a:lnTo>
                  <a:pt x="2683076" y="0"/>
                </a:lnTo>
                <a:lnTo>
                  <a:pt x="2683076" y="2636365"/>
                </a:lnTo>
                <a:lnTo>
                  <a:pt x="0" y="2636365"/>
                </a:lnTo>
                <a:lnTo>
                  <a:pt x="0" y="0"/>
                </a:lnTo>
                <a:close/>
              </a:path>
            </a:pathLst>
          </a:custGeom>
          <a:blipFill>
            <a:blip r:embed="rId6"/>
            <a:stretch>
              <a:fillRect t="-885" b="-885"/>
            </a:stretch>
          </a:blipFill>
        </p:spPr>
        <p:txBody>
          <a:bodyPr/>
          <a:lstStyle/>
          <a:p>
            <a:endParaRPr lang="en-IN"/>
          </a:p>
        </p:txBody>
      </p:sp>
      <p:sp>
        <p:nvSpPr>
          <p:cNvPr id="12" name="TextBox 12"/>
          <p:cNvSpPr txBox="1"/>
          <p:nvPr/>
        </p:nvSpPr>
        <p:spPr>
          <a:xfrm>
            <a:off x="7787268" y="8938260"/>
            <a:ext cx="2713464" cy="320040"/>
          </a:xfrm>
          <a:prstGeom prst="rect">
            <a:avLst/>
          </a:prstGeom>
        </p:spPr>
        <p:txBody>
          <a:bodyPr lIns="0" tIns="0" rIns="0" bIns="0" rtlCol="0" anchor="t">
            <a:spAutoFit/>
          </a:bodyPr>
          <a:lstStyle/>
          <a:p>
            <a:pPr marL="0" lvl="0" indent="0" algn="ctr">
              <a:lnSpc>
                <a:spcPts val="2340"/>
              </a:lnSpc>
              <a:spcBef>
                <a:spcPct val="0"/>
              </a:spcBef>
            </a:pPr>
            <a:r>
              <a:rPr lang="en-US" sz="1800" u="sng">
                <a:solidFill>
                  <a:srgbClr val="000000"/>
                </a:solidFill>
                <a:latin typeface="Codec Pro Bold" panose="00000600000000000000"/>
              </a:rPr>
              <a:t>Back to Agenda</a:t>
            </a:r>
            <a:endParaRPr lang="en-US" sz="1800" u="sng">
              <a:solidFill>
                <a:srgbClr val="000000"/>
              </a:solidFill>
              <a:latin typeface="Codec Pro Bold" panose="00000600000000000000"/>
            </a:endParaRPr>
          </a:p>
        </p:txBody>
      </p:sp>
      <p:sp>
        <p:nvSpPr>
          <p:cNvPr id="13" name="TextBox 13"/>
          <p:cNvSpPr txBox="1"/>
          <p:nvPr/>
        </p:nvSpPr>
        <p:spPr>
          <a:xfrm>
            <a:off x="7787268" y="1163360"/>
            <a:ext cx="2594372" cy="805151"/>
          </a:xfrm>
          <a:prstGeom prst="rect">
            <a:avLst/>
          </a:prstGeom>
        </p:spPr>
        <p:txBody>
          <a:bodyPr lIns="0" tIns="0" rIns="0" bIns="0" rtlCol="0" anchor="t">
            <a:spAutoFit/>
          </a:bodyPr>
          <a:lstStyle/>
          <a:p>
            <a:pPr algn="ctr">
              <a:lnSpc>
                <a:spcPts val="6020"/>
              </a:lnSpc>
              <a:spcBef>
                <a:spcPct val="0"/>
              </a:spcBef>
            </a:pPr>
            <a:r>
              <a:rPr lang="en-US" sz="4300">
                <a:solidFill>
                  <a:srgbClr val="2667FF"/>
                </a:solidFill>
                <a:latin typeface="Codec Pro Bold" panose="00000600000000000000"/>
              </a:rPr>
              <a:t>BACKEND</a:t>
            </a:r>
            <a:endParaRPr lang="en-US" sz="4300">
              <a:solidFill>
                <a:srgbClr val="2667FF"/>
              </a:solidFill>
              <a:latin typeface="Codec Pro Bold" panose="00000600000000000000"/>
            </a:endParaRPr>
          </a:p>
        </p:txBody>
      </p:sp>
      <p:sp>
        <p:nvSpPr>
          <p:cNvPr id="15" name="TextBox 14"/>
          <p:cNvSpPr txBox="1"/>
          <p:nvPr/>
        </p:nvSpPr>
        <p:spPr>
          <a:xfrm>
            <a:off x="4092561" y="3289568"/>
            <a:ext cx="2456568" cy="489173"/>
          </a:xfrm>
          <a:prstGeom prst="rect">
            <a:avLst/>
          </a:prstGeom>
          <a:noFill/>
        </p:spPr>
        <p:txBody>
          <a:bodyPr wrap="square">
            <a:spAutoFit/>
          </a:bodyPr>
          <a:lstStyle/>
          <a:p>
            <a:pPr algn="ctr">
              <a:lnSpc>
                <a:spcPts val="3500"/>
              </a:lnSpc>
            </a:pPr>
            <a:r>
              <a:rPr lang="en-US" sz="1800" dirty="0">
                <a:solidFill>
                  <a:srgbClr val="FFFFFF"/>
                </a:solidFill>
                <a:latin typeface="Codec Pro Bold" panose="00000600000000000000"/>
              </a:rPr>
              <a:t>PYTHON DJANGO</a:t>
            </a:r>
            <a:endParaRPr lang="en-US" sz="1800" dirty="0">
              <a:solidFill>
                <a:srgbClr val="FFFFFF"/>
              </a:solidFill>
              <a:latin typeface="Codec Pro Bold" panose="00000600000000000000"/>
            </a:endParaRPr>
          </a:p>
        </p:txBody>
      </p:sp>
      <p:sp>
        <p:nvSpPr>
          <p:cNvPr id="17" name="TextBox 16"/>
          <p:cNvSpPr txBox="1"/>
          <p:nvPr/>
        </p:nvSpPr>
        <p:spPr>
          <a:xfrm>
            <a:off x="11306084" y="3282727"/>
            <a:ext cx="2744296" cy="489173"/>
          </a:xfrm>
          <a:prstGeom prst="rect">
            <a:avLst/>
          </a:prstGeom>
          <a:noFill/>
        </p:spPr>
        <p:txBody>
          <a:bodyPr wrap="square">
            <a:spAutoFit/>
          </a:bodyPr>
          <a:lstStyle/>
          <a:p>
            <a:pPr algn="ctr">
              <a:lnSpc>
                <a:spcPts val="3500"/>
              </a:lnSpc>
            </a:pPr>
            <a:r>
              <a:rPr lang="en-US" sz="1800" dirty="0">
                <a:solidFill>
                  <a:srgbClr val="FFFFFF"/>
                </a:solidFill>
                <a:latin typeface="Codec Pro Bold" panose="00000600000000000000"/>
              </a:rPr>
              <a:t>SQLITE (DATABASE)</a:t>
            </a:r>
            <a:endParaRPr lang="en-US" sz="1800" dirty="0">
              <a:solidFill>
                <a:srgbClr val="FFFF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0" y="-84446"/>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1">
              <a:alphaModFix amt="86000"/>
            </a:blip>
            <a:stretch>
              <a:fillRect/>
            </a:stretch>
          </a:blipFill>
        </p:spPr>
        <p:txBody>
          <a:bodyPr/>
          <a:lstStyle/>
          <a:p>
            <a:endParaRPr lang="en-IN"/>
          </a:p>
        </p:txBody>
      </p:sp>
      <p:sp>
        <p:nvSpPr>
          <p:cNvPr id="3" name="Freeform 3"/>
          <p:cNvSpPr/>
          <p:nvPr/>
        </p:nvSpPr>
        <p:spPr>
          <a:xfrm rot="211599" flipH="1">
            <a:off x="1563239" y="739945"/>
            <a:ext cx="18735059" cy="9231274"/>
          </a:xfrm>
          <a:custGeom>
            <a:avLst/>
            <a:gdLst/>
            <a:ahLst/>
            <a:cxnLst/>
            <a:rect l="l" t="t" r="r" b="b"/>
            <a:pathLst>
              <a:path w="18735059" h="9231274">
                <a:moveTo>
                  <a:pt x="18735059" y="0"/>
                </a:moveTo>
                <a:lnTo>
                  <a:pt x="0" y="0"/>
                </a:lnTo>
                <a:lnTo>
                  <a:pt x="0" y="9231274"/>
                </a:lnTo>
                <a:lnTo>
                  <a:pt x="18735059" y="9231274"/>
                </a:lnTo>
                <a:lnTo>
                  <a:pt x="18735059" y="0"/>
                </a:lnTo>
                <a:close/>
              </a:path>
            </a:pathLst>
          </a:custGeom>
          <a:blipFill>
            <a:blip r:embed="rId2">
              <a:alphaModFix amt="46000"/>
            </a:blip>
            <a:stretch>
              <a:fillRect/>
            </a:stretch>
          </a:blipFill>
        </p:spPr>
        <p:txBody>
          <a:bodyPr/>
          <a:lstStyle/>
          <a:p>
            <a:endParaRPr lang="en-IN"/>
          </a:p>
        </p:txBody>
      </p:sp>
      <p:sp>
        <p:nvSpPr>
          <p:cNvPr id="4" name="Freeform 4"/>
          <p:cNvSpPr/>
          <p:nvPr/>
        </p:nvSpPr>
        <p:spPr>
          <a:xfrm flipH="1" flipV="1">
            <a:off x="-1380193" y="7044158"/>
            <a:ext cx="19849827" cy="7182028"/>
          </a:xfrm>
          <a:custGeom>
            <a:avLst/>
            <a:gdLst/>
            <a:ahLst/>
            <a:cxnLst/>
            <a:rect l="l" t="t" r="r" b="b"/>
            <a:pathLst>
              <a:path w="19849827" h="7182028">
                <a:moveTo>
                  <a:pt x="19849827" y="7182028"/>
                </a:moveTo>
                <a:lnTo>
                  <a:pt x="0" y="7182028"/>
                </a:lnTo>
                <a:lnTo>
                  <a:pt x="0" y="0"/>
                </a:lnTo>
                <a:lnTo>
                  <a:pt x="19849827" y="0"/>
                </a:lnTo>
                <a:lnTo>
                  <a:pt x="19849827" y="7182028"/>
                </a:lnTo>
                <a:close/>
              </a:path>
            </a:pathLst>
          </a:custGeom>
          <a:blipFill>
            <a:blip r:embed="rId3">
              <a:alphaModFix amt="13000"/>
            </a:blip>
            <a:stretch>
              <a:fillRect/>
            </a:stretch>
          </a:blipFill>
        </p:spPr>
        <p:txBody>
          <a:bodyPr/>
          <a:lstStyle/>
          <a:p>
            <a:endParaRPr lang="en-IN"/>
          </a:p>
        </p:txBody>
      </p:sp>
      <p:grpSp>
        <p:nvGrpSpPr>
          <p:cNvPr id="5" name="Group 5"/>
          <p:cNvGrpSpPr/>
          <p:nvPr/>
        </p:nvGrpSpPr>
        <p:grpSpPr>
          <a:xfrm>
            <a:off x="1297057" y="4681509"/>
            <a:ext cx="3393583" cy="1004007"/>
            <a:chOff x="0" y="0"/>
            <a:chExt cx="821369" cy="243006"/>
          </a:xfrm>
        </p:grpSpPr>
        <p:sp>
          <p:nvSpPr>
            <p:cNvPr id="6" name="Freeform 6"/>
            <p:cNvSpPr/>
            <p:nvPr/>
          </p:nvSpPr>
          <p:spPr>
            <a:xfrm>
              <a:off x="0" y="0"/>
              <a:ext cx="821369" cy="243006"/>
            </a:xfrm>
            <a:custGeom>
              <a:avLst/>
              <a:gdLst/>
              <a:ahLst/>
              <a:cxnLst/>
              <a:rect l="l" t="t" r="r" b="b"/>
              <a:pathLst>
                <a:path w="821369" h="243006">
                  <a:moveTo>
                    <a:pt x="31939" y="0"/>
                  </a:moveTo>
                  <a:lnTo>
                    <a:pt x="789430" y="0"/>
                  </a:lnTo>
                  <a:cubicBezTo>
                    <a:pt x="807070" y="0"/>
                    <a:pt x="821369" y="14299"/>
                    <a:pt x="821369" y="31939"/>
                  </a:cubicBezTo>
                  <a:lnTo>
                    <a:pt x="821369" y="211067"/>
                  </a:lnTo>
                  <a:cubicBezTo>
                    <a:pt x="821369" y="228706"/>
                    <a:pt x="807070" y="243006"/>
                    <a:pt x="789430" y="243006"/>
                  </a:cubicBezTo>
                  <a:lnTo>
                    <a:pt x="31939" y="243006"/>
                  </a:lnTo>
                  <a:cubicBezTo>
                    <a:pt x="14299" y="243006"/>
                    <a:pt x="0" y="228706"/>
                    <a:pt x="0" y="211067"/>
                  </a:cubicBezTo>
                  <a:lnTo>
                    <a:pt x="0" y="31939"/>
                  </a:lnTo>
                  <a:cubicBezTo>
                    <a:pt x="0" y="14299"/>
                    <a:pt x="14299" y="0"/>
                    <a:pt x="31939" y="0"/>
                  </a:cubicBezTo>
                  <a:close/>
                </a:path>
              </a:pathLst>
            </a:custGeom>
            <a:solidFill>
              <a:srgbClr val="2667FF"/>
            </a:solidFill>
          </p:spPr>
          <p:txBody>
            <a:bodyPr/>
            <a:lstStyle/>
            <a:p>
              <a:endParaRPr lang="en-IN"/>
            </a:p>
          </p:txBody>
        </p:sp>
        <p:sp>
          <p:nvSpPr>
            <p:cNvPr id="7" name="TextBox 7"/>
            <p:cNvSpPr txBox="1"/>
            <p:nvPr/>
          </p:nvSpPr>
          <p:spPr>
            <a:xfrm>
              <a:off x="0" y="-85725"/>
              <a:ext cx="812800" cy="898525"/>
            </a:xfrm>
            <a:prstGeom prst="rect">
              <a:avLst/>
            </a:prstGeom>
          </p:spPr>
          <p:txBody>
            <a:bodyPr lIns="254000" tIns="254000" rIns="254000" bIns="254000" rtlCol="0" anchor="ctr"/>
            <a:lstStyle/>
            <a:p>
              <a:pPr algn="ctr">
                <a:lnSpc>
                  <a:spcPts val="3500"/>
                </a:lnSpc>
              </a:pPr>
            </a:p>
          </p:txBody>
        </p:sp>
      </p:grpSp>
      <p:grpSp>
        <p:nvGrpSpPr>
          <p:cNvPr id="8" name="Group 8"/>
          <p:cNvGrpSpPr/>
          <p:nvPr/>
        </p:nvGrpSpPr>
        <p:grpSpPr>
          <a:xfrm>
            <a:off x="5419077" y="4681509"/>
            <a:ext cx="3332363" cy="1004007"/>
            <a:chOff x="0" y="0"/>
            <a:chExt cx="806552" cy="243006"/>
          </a:xfrm>
        </p:grpSpPr>
        <p:sp>
          <p:nvSpPr>
            <p:cNvPr id="9" name="Freeform 9"/>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txBody>
            <a:bodyPr/>
            <a:lstStyle/>
            <a:p>
              <a:endParaRPr lang="en-IN"/>
            </a:p>
          </p:txBody>
        </p:sp>
        <p:sp>
          <p:nvSpPr>
            <p:cNvPr id="10" name="TextBox 10"/>
            <p:cNvSpPr txBox="1"/>
            <p:nvPr/>
          </p:nvSpPr>
          <p:spPr>
            <a:xfrm>
              <a:off x="0" y="-85725"/>
              <a:ext cx="812800" cy="898525"/>
            </a:xfrm>
            <a:prstGeom prst="rect">
              <a:avLst/>
            </a:prstGeom>
          </p:spPr>
          <p:txBody>
            <a:bodyPr lIns="254000" tIns="254000" rIns="254000" bIns="254000" rtlCol="0" anchor="ctr"/>
            <a:lstStyle/>
            <a:p>
              <a:pPr algn="ctr">
                <a:lnSpc>
                  <a:spcPts val="3500"/>
                </a:lnSpc>
              </a:pPr>
            </a:p>
          </p:txBody>
        </p:sp>
      </p:grpSp>
      <p:grpSp>
        <p:nvGrpSpPr>
          <p:cNvPr id="11" name="Group 11"/>
          <p:cNvGrpSpPr/>
          <p:nvPr/>
        </p:nvGrpSpPr>
        <p:grpSpPr>
          <a:xfrm>
            <a:off x="13540677" y="4681509"/>
            <a:ext cx="3332363" cy="1004007"/>
            <a:chOff x="0" y="0"/>
            <a:chExt cx="806552" cy="243006"/>
          </a:xfrm>
        </p:grpSpPr>
        <p:sp>
          <p:nvSpPr>
            <p:cNvPr id="12" name="Freeform 12"/>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txBody>
            <a:bodyPr/>
            <a:lstStyle/>
            <a:p>
              <a:endParaRPr lang="en-IN"/>
            </a:p>
          </p:txBody>
        </p:sp>
        <p:sp>
          <p:nvSpPr>
            <p:cNvPr id="13" name="TextBox 13"/>
            <p:cNvSpPr txBox="1"/>
            <p:nvPr/>
          </p:nvSpPr>
          <p:spPr>
            <a:xfrm>
              <a:off x="0" y="-85725"/>
              <a:ext cx="812800" cy="898525"/>
            </a:xfrm>
            <a:prstGeom prst="rect">
              <a:avLst/>
            </a:prstGeom>
          </p:spPr>
          <p:txBody>
            <a:bodyPr lIns="254000" tIns="254000" rIns="254000" bIns="254000" rtlCol="0" anchor="ctr"/>
            <a:lstStyle/>
            <a:p>
              <a:pPr algn="ctr">
                <a:lnSpc>
                  <a:spcPts val="3500"/>
                </a:lnSpc>
              </a:pPr>
            </a:p>
          </p:txBody>
        </p:sp>
      </p:grpSp>
      <p:grpSp>
        <p:nvGrpSpPr>
          <p:cNvPr id="14" name="Group 14"/>
          <p:cNvGrpSpPr/>
          <p:nvPr/>
        </p:nvGrpSpPr>
        <p:grpSpPr>
          <a:xfrm>
            <a:off x="9479877" y="4681509"/>
            <a:ext cx="3332363" cy="1004007"/>
            <a:chOff x="0" y="0"/>
            <a:chExt cx="806552" cy="243006"/>
          </a:xfrm>
        </p:grpSpPr>
        <p:sp>
          <p:nvSpPr>
            <p:cNvPr id="15" name="Freeform 15"/>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txBody>
            <a:bodyPr/>
            <a:lstStyle/>
            <a:p>
              <a:endParaRPr lang="en-IN"/>
            </a:p>
          </p:txBody>
        </p:sp>
        <p:sp>
          <p:nvSpPr>
            <p:cNvPr id="16" name="TextBox 16"/>
            <p:cNvSpPr txBox="1"/>
            <p:nvPr/>
          </p:nvSpPr>
          <p:spPr>
            <a:xfrm>
              <a:off x="0" y="-85725"/>
              <a:ext cx="812800" cy="898525"/>
            </a:xfrm>
            <a:prstGeom prst="rect">
              <a:avLst/>
            </a:prstGeom>
          </p:spPr>
          <p:txBody>
            <a:bodyPr lIns="254000" tIns="254000" rIns="254000" bIns="254000" rtlCol="0" anchor="ctr"/>
            <a:lstStyle/>
            <a:p>
              <a:pPr algn="ctr">
                <a:lnSpc>
                  <a:spcPts val="3500"/>
                </a:lnSpc>
              </a:pPr>
            </a:p>
          </p:txBody>
        </p:sp>
      </p:grpSp>
      <p:sp>
        <p:nvSpPr>
          <p:cNvPr id="17" name="AutoShape 17"/>
          <p:cNvSpPr/>
          <p:nvPr/>
        </p:nvSpPr>
        <p:spPr>
          <a:xfrm>
            <a:off x="4690640" y="5183512"/>
            <a:ext cx="728437" cy="0"/>
          </a:xfrm>
          <a:prstGeom prst="line">
            <a:avLst/>
          </a:prstGeom>
          <a:ln w="9525" cap="flat">
            <a:solidFill>
              <a:srgbClr val="FFFFFF"/>
            </a:solidFill>
            <a:prstDash val="solid"/>
            <a:headEnd type="none" w="sm" len="sm"/>
            <a:tailEnd type="none" w="sm" len="sm"/>
          </a:ln>
        </p:spPr>
        <p:txBody>
          <a:bodyPr/>
          <a:lstStyle/>
          <a:p>
            <a:endParaRPr lang="en-IN"/>
          </a:p>
        </p:txBody>
      </p:sp>
      <p:sp>
        <p:nvSpPr>
          <p:cNvPr id="18" name="AutoShape 18"/>
          <p:cNvSpPr/>
          <p:nvPr/>
        </p:nvSpPr>
        <p:spPr>
          <a:xfrm>
            <a:off x="8751440" y="5183512"/>
            <a:ext cx="728437" cy="0"/>
          </a:xfrm>
          <a:prstGeom prst="line">
            <a:avLst/>
          </a:prstGeom>
          <a:ln w="9525" cap="flat">
            <a:solidFill>
              <a:srgbClr val="FFFFFF"/>
            </a:solidFill>
            <a:prstDash val="solid"/>
            <a:headEnd type="none" w="sm" len="sm"/>
            <a:tailEnd type="none" w="sm" len="sm"/>
          </a:ln>
        </p:spPr>
        <p:txBody>
          <a:bodyPr/>
          <a:lstStyle/>
          <a:p>
            <a:endParaRPr lang="en-IN"/>
          </a:p>
        </p:txBody>
      </p:sp>
      <p:sp>
        <p:nvSpPr>
          <p:cNvPr id="19" name="AutoShape 19"/>
          <p:cNvSpPr/>
          <p:nvPr/>
        </p:nvSpPr>
        <p:spPr>
          <a:xfrm>
            <a:off x="12812240" y="5183512"/>
            <a:ext cx="728437" cy="0"/>
          </a:xfrm>
          <a:prstGeom prst="line">
            <a:avLst/>
          </a:prstGeom>
          <a:ln w="9525" cap="flat">
            <a:solidFill>
              <a:srgbClr val="FFFFFF"/>
            </a:solidFill>
            <a:prstDash val="solid"/>
            <a:headEnd type="none" w="sm" len="sm"/>
            <a:tailEnd type="none" w="sm" len="sm"/>
          </a:ln>
        </p:spPr>
        <p:txBody>
          <a:bodyPr/>
          <a:lstStyle/>
          <a:p>
            <a:endParaRPr lang="en-IN"/>
          </a:p>
        </p:txBody>
      </p:sp>
      <p:sp>
        <p:nvSpPr>
          <p:cNvPr id="20" name="TextBox 20"/>
          <p:cNvSpPr txBox="1"/>
          <p:nvPr/>
        </p:nvSpPr>
        <p:spPr>
          <a:xfrm>
            <a:off x="7787268" y="8938260"/>
            <a:ext cx="2713464" cy="320040"/>
          </a:xfrm>
          <a:prstGeom prst="rect">
            <a:avLst/>
          </a:prstGeom>
        </p:spPr>
        <p:txBody>
          <a:bodyPr lIns="0" tIns="0" rIns="0" bIns="0" rtlCol="0" anchor="t">
            <a:spAutoFit/>
          </a:bodyPr>
          <a:lstStyle/>
          <a:p>
            <a:pPr marL="0" lvl="0" indent="0" algn="ctr">
              <a:lnSpc>
                <a:spcPts val="2340"/>
              </a:lnSpc>
              <a:spcBef>
                <a:spcPct val="0"/>
              </a:spcBef>
            </a:pPr>
            <a:r>
              <a:rPr lang="en-US" sz="1800" u="sng">
                <a:solidFill>
                  <a:srgbClr val="1B131B"/>
                </a:solidFill>
                <a:latin typeface="Codec Pro Bold" panose="00000600000000000000"/>
              </a:rPr>
              <a:t>Back to Agenda</a:t>
            </a:r>
            <a:endParaRPr lang="en-US" sz="1800" u="sng">
              <a:solidFill>
                <a:srgbClr val="1B131B"/>
              </a:solidFill>
              <a:latin typeface="Codec Pro Bold" panose="00000600000000000000"/>
            </a:endParaRPr>
          </a:p>
        </p:txBody>
      </p:sp>
      <p:sp>
        <p:nvSpPr>
          <p:cNvPr id="21" name="TextBox 21"/>
          <p:cNvSpPr txBox="1"/>
          <p:nvPr/>
        </p:nvSpPr>
        <p:spPr>
          <a:xfrm>
            <a:off x="3037287" y="1664101"/>
            <a:ext cx="11428307" cy="972792"/>
          </a:xfrm>
          <a:prstGeom prst="rect">
            <a:avLst/>
          </a:prstGeom>
        </p:spPr>
        <p:txBody>
          <a:bodyPr lIns="0" tIns="0" rIns="0" bIns="0" rtlCol="0" anchor="t">
            <a:spAutoFit/>
          </a:bodyPr>
          <a:lstStyle/>
          <a:p>
            <a:pPr algn="ctr">
              <a:lnSpc>
                <a:spcPts val="7280"/>
              </a:lnSpc>
              <a:spcBef>
                <a:spcPct val="0"/>
              </a:spcBef>
            </a:pPr>
            <a:r>
              <a:rPr lang="en-US" sz="5200">
                <a:solidFill>
                  <a:srgbClr val="FFFFFF"/>
                </a:solidFill>
                <a:latin typeface="Codec Pro Bold" panose="00000600000000000000"/>
              </a:rPr>
              <a:t>SOFTWARE </a:t>
            </a:r>
            <a:r>
              <a:rPr lang="en-US" sz="5200">
                <a:solidFill>
                  <a:srgbClr val="2667FF"/>
                </a:solidFill>
                <a:latin typeface="Codec Pro Bold" panose="00000600000000000000"/>
              </a:rPr>
              <a:t>USED</a:t>
            </a:r>
            <a:endParaRPr lang="en-US" sz="5200">
              <a:solidFill>
                <a:srgbClr val="2667FF"/>
              </a:solidFill>
              <a:latin typeface="Codec Pro Bold" panose="00000600000000000000"/>
            </a:endParaRPr>
          </a:p>
        </p:txBody>
      </p:sp>
      <p:sp>
        <p:nvSpPr>
          <p:cNvPr id="22" name="TextBox 22"/>
          <p:cNvSpPr txBox="1"/>
          <p:nvPr/>
        </p:nvSpPr>
        <p:spPr>
          <a:xfrm>
            <a:off x="1297057" y="5067300"/>
            <a:ext cx="3332363" cy="410815"/>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Codec Pro Bold" panose="00000600000000000000"/>
              </a:rPr>
              <a:t>PYTHON INTERPRETER</a:t>
            </a:r>
            <a:endParaRPr lang="en-US" sz="2200">
              <a:solidFill>
                <a:srgbClr val="FFFFFF"/>
              </a:solidFill>
              <a:latin typeface="Codec Pro Bold" panose="00000600000000000000"/>
            </a:endParaRPr>
          </a:p>
        </p:txBody>
      </p:sp>
      <p:sp>
        <p:nvSpPr>
          <p:cNvPr id="23" name="TextBox 23"/>
          <p:cNvSpPr txBox="1"/>
          <p:nvPr/>
        </p:nvSpPr>
        <p:spPr>
          <a:xfrm>
            <a:off x="5419077" y="4944767"/>
            <a:ext cx="3332363" cy="410815"/>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Codec Pro Bold" panose="00000600000000000000"/>
              </a:rPr>
              <a:t>PYCHARM IDE</a:t>
            </a:r>
            <a:endParaRPr lang="en-US" sz="2200">
              <a:solidFill>
                <a:srgbClr val="FFFFFF"/>
              </a:solidFill>
              <a:latin typeface="Codec Pro Bold" panose="00000600000000000000"/>
            </a:endParaRPr>
          </a:p>
        </p:txBody>
      </p:sp>
      <p:sp>
        <p:nvSpPr>
          <p:cNvPr id="24" name="TextBox 24"/>
          <p:cNvSpPr txBox="1"/>
          <p:nvPr/>
        </p:nvSpPr>
        <p:spPr>
          <a:xfrm>
            <a:off x="5812100" y="5703429"/>
            <a:ext cx="3950337" cy="1173566"/>
          </a:xfrm>
          <a:prstGeom prst="rect">
            <a:avLst/>
          </a:prstGeom>
        </p:spPr>
        <p:txBody>
          <a:bodyPr lIns="0" tIns="0" rIns="0" bIns="0" rtlCol="0" anchor="t">
            <a:spAutoFit/>
          </a:bodyPr>
          <a:lstStyle/>
          <a:p>
            <a:pPr algn="just">
              <a:lnSpc>
                <a:spcPts val="3040"/>
              </a:lnSpc>
              <a:spcBef>
                <a:spcPct val="0"/>
              </a:spcBef>
            </a:pPr>
            <a:r>
              <a:rPr lang="en-US" sz="2170">
                <a:solidFill>
                  <a:srgbClr val="FFFFFF"/>
                </a:solidFill>
                <a:latin typeface="Codec Pro Bold" panose="00000600000000000000"/>
              </a:rPr>
              <a:t>(INTEGRATED </a:t>
            </a:r>
            <a:endParaRPr lang="en-US" sz="2170">
              <a:solidFill>
                <a:srgbClr val="FFFFFF"/>
              </a:solidFill>
              <a:latin typeface="Codec Pro Bold" panose="00000600000000000000"/>
            </a:endParaRPr>
          </a:p>
          <a:p>
            <a:pPr algn="just">
              <a:lnSpc>
                <a:spcPts val="3040"/>
              </a:lnSpc>
              <a:spcBef>
                <a:spcPct val="0"/>
              </a:spcBef>
            </a:pPr>
            <a:r>
              <a:rPr lang="en-US" sz="2170">
                <a:solidFill>
                  <a:srgbClr val="FFFFFF"/>
                </a:solidFill>
                <a:latin typeface="Codec Pro Bold" panose="00000600000000000000"/>
              </a:rPr>
              <a:t>DEVELOPMENT ENVIRONMENT)</a:t>
            </a:r>
            <a:endParaRPr lang="en-US" sz="2170">
              <a:solidFill>
                <a:srgbClr val="FFFFFF"/>
              </a:solidFill>
              <a:latin typeface="Codec Pro Bold" panose="00000600000000000000"/>
            </a:endParaRPr>
          </a:p>
        </p:txBody>
      </p:sp>
      <p:sp>
        <p:nvSpPr>
          <p:cNvPr id="25" name="TextBox 25"/>
          <p:cNvSpPr txBox="1"/>
          <p:nvPr/>
        </p:nvSpPr>
        <p:spPr>
          <a:xfrm>
            <a:off x="9479877" y="4744742"/>
            <a:ext cx="3332363" cy="801340"/>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Codec Pro Bold" panose="00000600000000000000"/>
              </a:rPr>
              <a:t>NOTEPAD++ &amp; TEXT EDITOR</a:t>
            </a:r>
            <a:endParaRPr lang="en-US" sz="2200">
              <a:solidFill>
                <a:srgbClr val="FFFFFF"/>
              </a:solidFill>
              <a:latin typeface="Codec Pro Bold" panose="00000600000000000000"/>
            </a:endParaRPr>
          </a:p>
        </p:txBody>
      </p:sp>
      <p:sp>
        <p:nvSpPr>
          <p:cNvPr id="26" name="TextBox 26"/>
          <p:cNvSpPr txBox="1"/>
          <p:nvPr/>
        </p:nvSpPr>
        <p:spPr>
          <a:xfrm>
            <a:off x="13540677" y="4749505"/>
            <a:ext cx="3332363" cy="410815"/>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Codec Pro Bold" panose="00000600000000000000"/>
              </a:rPr>
              <a:t>CHROME</a:t>
            </a:r>
            <a:endParaRPr lang="en-US" sz="2200">
              <a:solidFill>
                <a:srgbClr val="FFFF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90799" y="-188769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1">
              <a:alphaModFix amt="6999"/>
            </a:blip>
            <a:stretch>
              <a:fillRect/>
            </a:stretch>
          </a:blipFill>
        </p:spPr>
        <p:txBody>
          <a:bodyPr/>
          <a:lstStyle/>
          <a:p>
            <a:endParaRPr lang="en-IN"/>
          </a:p>
        </p:txBody>
      </p:sp>
      <p:grpSp>
        <p:nvGrpSpPr>
          <p:cNvPr id="3" name="Group 3"/>
          <p:cNvGrpSpPr>
            <a:grpSpLocks noChangeAspect="1"/>
          </p:cNvGrpSpPr>
          <p:nvPr/>
        </p:nvGrpSpPr>
        <p:grpSpPr>
          <a:xfrm>
            <a:off x="11843396" y="0"/>
            <a:ext cx="6858000" cy="10287000"/>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50000" r="-50000"/>
              </a:stretch>
            </a:blipFill>
          </p:spPr>
          <p:txBody>
            <a:bodyPr/>
            <a:lstStyle/>
            <a:p>
              <a:endParaRPr lang="en-IN"/>
            </a:p>
          </p:txBody>
        </p:sp>
      </p:grpSp>
      <p:sp>
        <p:nvSpPr>
          <p:cNvPr id="5" name="Freeform 5"/>
          <p:cNvSpPr/>
          <p:nvPr/>
        </p:nvSpPr>
        <p:spPr>
          <a:xfrm>
            <a:off x="9851013" y="5275748"/>
            <a:ext cx="652406" cy="713366"/>
          </a:xfrm>
          <a:custGeom>
            <a:avLst/>
            <a:gdLst/>
            <a:ahLst/>
            <a:cxnLst/>
            <a:rect l="l" t="t" r="r" b="b"/>
            <a:pathLst>
              <a:path w="652406" h="713366">
                <a:moveTo>
                  <a:pt x="0" y="0"/>
                </a:moveTo>
                <a:lnTo>
                  <a:pt x="652406" y="0"/>
                </a:lnTo>
                <a:lnTo>
                  <a:pt x="652406" y="713366"/>
                </a:lnTo>
                <a:lnTo>
                  <a:pt x="0" y="713366"/>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545834" y="1807960"/>
            <a:ext cx="7453582" cy="1383870"/>
          </a:xfrm>
          <a:prstGeom prst="rect">
            <a:avLst/>
          </a:prstGeom>
        </p:spPr>
        <p:txBody>
          <a:bodyPr lIns="0" tIns="0" rIns="0" bIns="0" rtlCol="0" anchor="t">
            <a:spAutoFit/>
          </a:bodyPr>
          <a:lstStyle/>
          <a:p>
            <a:pPr algn="ctr">
              <a:lnSpc>
                <a:spcPts val="10465"/>
              </a:lnSpc>
              <a:spcBef>
                <a:spcPct val="0"/>
              </a:spcBef>
            </a:pPr>
            <a:r>
              <a:rPr lang="en-US" sz="7475">
                <a:solidFill>
                  <a:srgbClr val="000000"/>
                </a:solidFill>
                <a:latin typeface="Codec Pro Bold" panose="00000600000000000000"/>
              </a:rPr>
              <a:t>PROJECT SCOPE</a:t>
            </a:r>
            <a:endParaRPr lang="en-US" sz="7475">
              <a:solidFill>
                <a:srgbClr val="000000"/>
              </a:solidFill>
              <a:latin typeface="Codec Pro Bold" panose="00000600000000000000"/>
            </a:endParaRPr>
          </a:p>
        </p:txBody>
      </p:sp>
      <p:sp>
        <p:nvSpPr>
          <p:cNvPr id="7" name="TextBox 7"/>
          <p:cNvSpPr txBox="1"/>
          <p:nvPr/>
        </p:nvSpPr>
        <p:spPr>
          <a:xfrm>
            <a:off x="431710" y="3350118"/>
            <a:ext cx="8712290" cy="1582390"/>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Codec Pro Bold" panose="00000600000000000000"/>
              </a:rPr>
              <a:t>The scope of Lung Cancer Prediction System using EfficientNet is significant as it can be used by healthcare professionals, researchers, and organizations in the field of cancer diagnosis and treatment.</a:t>
            </a:r>
            <a:endParaRPr lang="en-US" sz="2200">
              <a:solidFill>
                <a:srgbClr val="000000"/>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0" y="-42223"/>
            <a:ext cx="10371446" cy="10371446"/>
          </a:xfrm>
          <a:custGeom>
            <a:avLst/>
            <a:gdLst/>
            <a:ahLst/>
            <a:cxnLst/>
            <a:rect l="l" t="t" r="r" b="b"/>
            <a:pathLst>
              <a:path w="10371446" h="10371446">
                <a:moveTo>
                  <a:pt x="0" y="0"/>
                </a:moveTo>
                <a:lnTo>
                  <a:pt x="10371446" y="0"/>
                </a:lnTo>
                <a:lnTo>
                  <a:pt x="10371446" y="10371445"/>
                </a:lnTo>
                <a:lnTo>
                  <a:pt x="0" y="10371445"/>
                </a:lnTo>
                <a:lnTo>
                  <a:pt x="0" y="0"/>
                </a:lnTo>
                <a:close/>
              </a:path>
            </a:pathLst>
          </a:custGeom>
          <a:blipFill>
            <a:blip r:embed="rId1">
              <a:alphaModFix amt="86000"/>
            </a:blip>
            <a:stretch>
              <a:fillRect/>
            </a:stretch>
          </a:blipFill>
        </p:spPr>
        <p:txBody>
          <a:bodyPr/>
          <a:lstStyle/>
          <a:p>
            <a:endParaRPr lang="en-IN"/>
          </a:p>
        </p:txBody>
      </p:sp>
      <p:sp>
        <p:nvSpPr>
          <p:cNvPr id="3" name="Freeform 3"/>
          <p:cNvSpPr/>
          <p:nvPr/>
        </p:nvSpPr>
        <p:spPr>
          <a:xfrm rot="211599" flipH="1">
            <a:off x="-3177753" y="375214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2">
              <a:alphaModFix amt="43999"/>
            </a:blip>
            <a:stretch>
              <a:fillRect/>
            </a:stretch>
          </a:blipFill>
        </p:spPr>
        <p:txBody>
          <a:bodyPr/>
          <a:lstStyle/>
          <a:p>
            <a:endParaRPr lang="en-IN"/>
          </a:p>
        </p:txBody>
      </p:sp>
      <p:sp>
        <p:nvSpPr>
          <p:cNvPr id="4" name="Freeform 4"/>
          <p:cNvSpPr/>
          <p:nvPr/>
        </p:nvSpPr>
        <p:spPr>
          <a:xfrm>
            <a:off x="3176302" y="1772098"/>
            <a:ext cx="11935395" cy="7879535"/>
          </a:xfrm>
          <a:custGeom>
            <a:avLst/>
            <a:gdLst/>
            <a:ahLst/>
            <a:cxnLst/>
            <a:rect l="l" t="t" r="r" b="b"/>
            <a:pathLst>
              <a:path w="11935395" h="7879535">
                <a:moveTo>
                  <a:pt x="0" y="0"/>
                </a:moveTo>
                <a:lnTo>
                  <a:pt x="11935396" y="0"/>
                </a:lnTo>
                <a:lnTo>
                  <a:pt x="11935396" y="7879534"/>
                </a:lnTo>
                <a:lnTo>
                  <a:pt x="0" y="7879534"/>
                </a:lnTo>
                <a:lnTo>
                  <a:pt x="0" y="0"/>
                </a:lnTo>
                <a:close/>
              </a:path>
            </a:pathLst>
          </a:custGeom>
          <a:blipFill>
            <a:blip r:embed="rId3"/>
            <a:stretch>
              <a:fillRect l="-1325" t="-3696" r="-4749"/>
            </a:stretch>
          </a:blipFill>
        </p:spPr>
        <p:txBody>
          <a:bodyPr/>
          <a:lstStyle/>
          <a:p>
            <a:endParaRPr lang="en-IN"/>
          </a:p>
        </p:txBody>
      </p:sp>
      <p:sp>
        <p:nvSpPr>
          <p:cNvPr id="5" name="TextBox 5"/>
          <p:cNvSpPr txBox="1"/>
          <p:nvPr/>
        </p:nvSpPr>
        <p:spPr>
          <a:xfrm>
            <a:off x="-3377006" y="520397"/>
            <a:ext cx="11935395" cy="854681"/>
          </a:xfrm>
          <a:prstGeom prst="rect">
            <a:avLst/>
          </a:prstGeom>
        </p:spPr>
        <p:txBody>
          <a:bodyPr lIns="0" tIns="0" rIns="0" bIns="0" rtlCol="0" anchor="t">
            <a:spAutoFit/>
          </a:bodyPr>
          <a:lstStyle/>
          <a:p>
            <a:pPr algn="ctr">
              <a:lnSpc>
                <a:spcPts val="6440"/>
              </a:lnSpc>
              <a:spcBef>
                <a:spcPct val="0"/>
              </a:spcBef>
            </a:pPr>
            <a:r>
              <a:rPr lang="en-US" sz="4600">
                <a:solidFill>
                  <a:srgbClr val="FFFFFF"/>
                </a:solidFill>
                <a:latin typeface="Codec Pro Bold" panose="00000600000000000000"/>
              </a:rPr>
              <a:t>FLOW</a:t>
            </a:r>
            <a:r>
              <a:rPr lang="en-US" sz="4600">
                <a:solidFill>
                  <a:srgbClr val="2667FF"/>
                </a:solidFill>
                <a:latin typeface="Codec Pro Bold" panose="00000600000000000000"/>
              </a:rPr>
              <a:t> CHART</a:t>
            </a:r>
            <a:endParaRPr lang="en-US" sz="4600">
              <a:solidFill>
                <a:srgbClr val="2667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2261348" y="7641361"/>
            <a:ext cx="12007023" cy="5981681"/>
          </a:xfrm>
          <a:custGeom>
            <a:avLst/>
            <a:gdLst/>
            <a:ahLst/>
            <a:cxnLst/>
            <a:rect l="l" t="t" r="r" b="b"/>
            <a:pathLst>
              <a:path w="12007023" h="5981681">
                <a:moveTo>
                  <a:pt x="0" y="0"/>
                </a:moveTo>
                <a:lnTo>
                  <a:pt x="12007023" y="0"/>
                </a:lnTo>
                <a:lnTo>
                  <a:pt x="12007023" y="5981680"/>
                </a:lnTo>
                <a:lnTo>
                  <a:pt x="0" y="5981680"/>
                </a:lnTo>
                <a:lnTo>
                  <a:pt x="0" y="0"/>
                </a:lnTo>
                <a:close/>
              </a:path>
            </a:pathLst>
          </a:custGeom>
          <a:blipFill>
            <a:blip r:embed="rId1">
              <a:alphaModFix amt="5000"/>
            </a:blip>
            <a:stretch>
              <a:fillRect/>
            </a:stretch>
          </a:blipFill>
        </p:spPr>
        <p:txBody>
          <a:bodyPr/>
          <a:lstStyle/>
          <a:p>
            <a:endParaRPr lang="en-IN"/>
          </a:p>
        </p:txBody>
      </p:sp>
      <p:sp>
        <p:nvSpPr>
          <p:cNvPr id="3" name="Freeform 3"/>
          <p:cNvSpPr/>
          <p:nvPr/>
        </p:nvSpPr>
        <p:spPr>
          <a:xfrm rot="1052215">
            <a:off x="7799038" y="-3094912"/>
            <a:ext cx="11409078" cy="5683795"/>
          </a:xfrm>
          <a:custGeom>
            <a:avLst/>
            <a:gdLst/>
            <a:ahLst/>
            <a:cxnLst/>
            <a:rect l="l" t="t" r="r" b="b"/>
            <a:pathLst>
              <a:path w="11409078" h="5683795">
                <a:moveTo>
                  <a:pt x="0" y="0"/>
                </a:moveTo>
                <a:lnTo>
                  <a:pt x="11409078" y="0"/>
                </a:lnTo>
                <a:lnTo>
                  <a:pt x="11409078" y="5683795"/>
                </a:lnTo>
                <a:lnTo>
                  <a:pt x="0" y="5683795"/>
                </a:lnTo>
                <a:lnTo>
                  <a:pt x="0" y="0"/>
                </a:lnTo>
                <a:close/>
              </a:path>
            </a:pathLst>
          </a:custGeom>
          <a:blipFill>
            <a:blip r:embed="rId1">
              <a:alphaModFix amt="5000"/>
            </a:blip>
            <a:stretch>
              <a:fillRect/>
            </a:stretch>
          </a:blipFill>
        </p:spPr>
        <p:txBody>
          <a:bodyPr/>
          <a:lstStyle/>
          <a:p>
            <a:endParaRPr lang="en-IN"/>
          </a:p>
        </p:txBody>
      </p:sp>
      <p:sp>
        <p:nvSpPr>
          <p:cNvPr id="4" name="Freeform 4"/>
          <p:cNvSpPr/>
          <p:nvPr/>
        </p:nvSpPr>
        <p:spPr>
          <a:xfrm>
            <a:off x="1817866" y="194282"/>
            <a:ext cx="15193161" cy="9898437"/>
          </a:xfrm>
          <a:custGeom>
            <a:avLst/>
            <a:gdLst/>
            <a:ahLst/>
            <a:cxnLst/>
            <a:rect l="l" t="t" r="r" b="b"/>
            <a:pathLst>
              <a:path w="15193161" h="9898437">
                <a:moveTo>
                  <a:pt x="0" y="0"/>
                </a:moveTo>
                <a:lnTo>
                  <a:pt x="15193161" y="0"/>
                </a:lnTo>
                <a:lnTo>
                  <a:pt x="15193161" y="9898436"/>
                </a:lnTo>
                <a:lnTo>
                  <a:pt x="0" y="9898436"/>
                </a:lnTo>
                <a:lnTo>
                  <a:pt x="0" y="0"/>
                </a:lnTo>
                <a:close/>
              </a:path>
            </a:pathLst>
          </a:custGeom>
          <a:blipFill>
            <a:blip r:embed="rId2"/>
            <a:stretch>
              <a:fillRect l="-1070" r="-1070" b="-3387"/>
            </a:stretch>
          </a:blipFill>
        </p:spPr>
        <p:txBody>
          <a:bodyPr/>
          <a:lstStyle/>
          <a:p>
            <a:endParaRPr lang="en-IN"/>
          </a:p>
        </p:txBody>
      </p:sp>
      <p:sp>
        <p:nvSpPr>
          <p:cNvPr id="5" name="TextBox 5"/>
          <p:cNvSpPr txBox="1"/>
          <p:nvPr/>
        </p:nvSpPr>
        <p:spPr>
          <a:xfrm>
            <a:off x="1028700" y="8938260"/>
            <a:ext cx="6910589" cy="320040"/>
          </a:xfrm>
          <a:prstGeom prst="rect">
            <a:avLst/>
          </a:prstGeom>
        </p:spPr>
        <p:txBody>
          <a:bodyPr lIns="0" tIns="0" rIns="0" bIns="0" rtlCol="0" anchor="t">
            <a:spAutoFit/>
          </a:bodyPr>
          <a:lstStyle/>
          <a:p>
            <a:pPr marL="0" lvl="0" indent="0" algn="l">
              <a:lnSpc>
                <a:spcPts val="2340"/>
              </a:lnSpc>
              <a:spcBef>
                <a:spcPct val="0"/>
              </a:spcBef>
            </a:pPr>
            <a:r>
              <a:rPr lang="en-US" sz="1800" u="sng">
                <a:solidFill>
                  <a:srgbClr val="FFFFFF"/>
                </a:solidFill>
                <a:latin typeface="Codec Pro Bold" panose="00000600000000000000"/>
              </a:rPr>
              <a:t>Back to Agenda</a:t>
            </a:r>
            <a:endParaRPr lang="en-US" sz="1800" u="sng">
              <a:solidFill>
                <a:srgbClr val="FFFFFF"/>
              </a:solidFill>
              <a:latin typeface="Codec Pro Bold" panose="00000600000000000000"/>
            </a:endParaRPr>
          </a:p>
        </p:txBody>
      </p:sp>
      <p:sp>
        <p:nvSpPr>
          <p:cNvPr id="6" name="TextBox 6"/>
          <p:cNvSpPr txBox="1"/>
          <p:nvPr/>
        </p:nvSpPr>
        <p:spPr>
          <a:xfrm>
            <a:off x="1028700" y="592470"/>
            <a:ext cx="5017667" cy="729586"/>
          </a:xfrm>
          <a:prstGeom prst="rect">
            <a:avLst/>
          </a:prstGeom>
        </p:spPr>
        <p:txBody>
          <a:bodyPr lIns="0" tIns="0" rIns="0" bIns="0" rtlCol="0" anchor="t">
            <a:spAutoFit/>
          </a:bodyPr>
          <a:lstStyle/>
          <a:p>
            <a:pPr algn="ctr">
              <a:lnSpc>
                <a:spcPts val="5460"/>
              </a:lnSpc>
              <a:spcBef>
                <a:spcPct val="0"/>
              </a:spcBef>
            </a:pPr>
            <a:r>
              <a:rPr lang="en-US" sz="3900">
                <a:solidFill>
                  <a:srgbClr val="000000"/>
                </a:solidFill>
                <a:latin typeface="Codec Pro Bold" panose="00000600000000000000"/>
              </a:rPr>
              <a:t>DFD</a:t>
            </a:r>
            <a:r>
              <a:rPr lang="en-US" sz="3900">
                <a:solidFill>
                  <a:srgbClr val="2667FF"/>
                </a:solidFill>
                <a:latin typeface="Codec Pro Bold" panose="00000600000000000000"/>
              </a:rPr>
              <a:t>(ZERO LEVEL)</a:t>
            </a:r>
            <a:endParaRPr lang="en-US" sz="3900">
              <a:solidFill>
                <a:srgbClr val="2667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0" y="-84446"/>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1">
              <a:alphaModFix amt="86000"/>
            </a:blip>
            <a:stretch>
              <a:fillRect/>
            </a:stretch>
          </a:blipFill>
        </p:spPr>
        <p:txBody>
          <a:bodyPr/>
          <a:lstStyle/>
          <a:p>
            <a:endParaRPr lang="en-IN"/>
          </a:p>
        </p:txBody>
      </p:sp>
      <p:sp>
        <p:nvSpPr>
          <p:cNvPr id="3" name="Freeform 3"/>
          <p:cNvSpPr/>
          <p:nvPr/>
        </p:nvSpPr>
        <p:spPr>
          <a:xfrm rot="211599" flipH="1">
            <a:off x="-3494219" y="533447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2">
              <a:alphaModFix amt="43999"/>
            </a:blip>
            <a:stretch>
              <a:fillRect/>
            </a:stretch>
          </a:blipFill>
        </p:spPr>
        <p:txBody>
          <a:bodyPr/>
          <a:lstStyle/>
          <a:p>
            <a:endParaRPr lang="en-IN"/>
          </a:p>
        </p:txBody>
      </p:sp>
      <p:sp>
        <p:nvSpPr>
          <p:cNvPr id="4" name="Freeform 4"/>
          <p:cNvSpPr/>
          <p:nvPr/>
        </p:nvSpPr>
        <p:spPr>
          <a:xfrm>
            <a:off x="3176909" y="2119220"/>
            <a:ext cx="11721375" cy="7431797"/>
          </a:xfrm>
          <a:custGeom>
            <a:avLst/>
            <a:gdLst/>
            <a:ahLst/>
            <a:cxnLst/>
            <a:rect l="l" t="t" r="r" b="b"/>
            <a:pathLst>
              <a:path w="11721375" h="7431797">
                <a:moveTo>
                  <a:pt x="0" y="0"/>
                </a:moveTo>
                <a:lnTo>
                  <a:pt x="11721376" y="0"/>
                </a:lnTo>
                <a:lnTo>
                  <a:pt x="11721376" y="7431798"/>
                </a:lnTo>
                <a:lnTo>
                  <a:pt x="0" y="7431798"/>
                </a:lnTo>
                <a:lnTo>
                  <a:pt x="0" y="0"/>
                </a:lnTo>
                <a:close/>
              </a:path>
            </a:pathLst>
          </a:custGeom>
          <a:blipFill>
            <a:blip r:embed="rId3"/>
            <a:stretch>
              <a:fillRect t="-1130" b="-2084"/>
            </a:stretch>
          </a:blipFill>
        </p:spPr>
        <p:txBody>
          <a:bodyPr/>
          <a:lstStyle/>
          <a:p>
            <a:endParaRPr lang="en-IN"/>
          </a:p>
        </p:txBody>
      </p:sp>
      <p:sp>
        <p:nvSpPr>
          <p:cNvPr id="5" name="TextBox 5"/>
          <p:cNvSpPr txBox="1"/>
          <p:nvPr/>
        </p:nvSpPr>
        <p:spPr>
          <a:xfrm>
            <a:off x="343443" y="512142"/>
            <a:ext cx="5045571" cy="871191"/>
          </a:xfrm>
          <a:prstGeom prst="rect">
            <a:avLst/>
          </a:prstGeom>
        </p:spPr>
        <p:txBody>
          <a:bodyPr lIns="0" tIns="0" rIns="0" bIns="0" rtlCol="0" anchor="t">
            <a:spAutoFit/>
          </a:bodyPr>
          <a:lstStyle/>
          <a:p>
            <a:pPr algn="ctr">
              <a:lnSpc>
                <a:spcPts val="6580"/>
              </a:lnSpc>
              <a:spcBef>
                <a:spcPct val="0"/>
              </a:spcBef>
            </a:pPr>
            <a:r>
              <a:rPr lang="en-US" sz="4700">
                <a:solidFill>
                  <a:srgbClr val="FFFFFF"/>
                </a:solidFill>
                <a:latin typeface="Codec Pro Bold" panose="00000600000000000000"/>
              </a:rPr>
              <a:t>DFD</a:t>
            </a:r>
            <a:r>
              <a:rPr lang="en-US" sz="4700">
                <a:solidFill>
                  <a:srgbClr val="2667FF"/>
                </a:solidFill>
                <a:latin typeface="Codec Pro Bold" panose="00000600000000000000"/>
              </a:rPr>
              <a:t>(FIRST LEVEL</a:t>
            </a:r>
            <a:r>
              <a:rPr lang="en-US" sz="4700">
                <a:solidFill>
                  <a:srgbClr val="FFFFFF"/>
                </a:solidFill>
                <a:latin typeface="Codec Pro Bold" panose="00000600000000000000"/>
              </a:rPr>
              <a:t>)</a:t>
            </a:r>
            <a:endParaRPr lang="en-US" sz="4700">
              <a:solidFill>
                <a:srgbClr val="FFFF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2261348" y="7641361"/>
            <a:ext cx="12007023" cy="5981681"/>
          </a:xfrm>
          <a:custGeom>
            <a:avLst/>
            <a:gdLst/>
            <a:ahLst/>
            <a:cxnLst/>
            <a:rect l="l" t="t" r="r" b="b"/>
            <a:pathLst>
              <a:path w="12007023" h="5981681">
                <a:moveTo>
                  <a:pt x="0" y="0"/>
                </a:moveTo>
                <a:lnTo>
                  <a:pt x="12007023" y="0"/>
                </a:lnTo>
                <a:lnTo>
                  <a:pt x="12007023" y="5981680"/>
                </a:lnTo>
                <a:lnTo>
                  <a:pt x="0" y="5981680"/>
                </a:lnTo>
                <a:lnTo>
                  <a:pt x="0" y="0"/>
                </a:lnTo>
                <a:close/>
              </a:path>
            </a:pathLst>
          </a:custGeom>
          <a:blipFill>
            <a:blip r:embed="rId1">
              <a:alphaModFix amt="5000"/>
            </a:blip>
            <a:stretch>
              <a:fillRect/>
            </a:stretch>
          </a:blipFill>
        </p:spPr>
        <p:txBody>
          <a:bodyPr/>
          <a:lstStyle/>
          <a:p>
            <a:endParaRPr lang="en-IN"/>
          </a:p>
        </p:txBody>
      </p:sp>
      <p:sp>
        <p:nvSpPr>
          <p:cNvPr id="3" name="Freeform 3"/>
          <p:cNvSpPr/>
          <p:nvPr/>
        </p:nvSpPr>
        <p:spPr>
          <a:xfrm rot="1052215">
            <a:off x="7799038" y="-3094912"/>
            <a:ext cx="11409078" cy="5683795"/>
          </a:xfrm>
          <a:custGeom>
            <a:avLst/>
            <a:gdLst/>
            <a:ahLst/>
            <a:cxnLst/>
            <a:rect l="l" t="t" r="r" b="b"/>
            <a:pathLst>
              <a:path w="11409078" h="5683795">
                <a:moveTo>
                  <a:pt x="0" y="0"/>
                </a:moveTo>
                <a:lnTo>
                  <a:pt x="11409078" y="0"/>
                </a:lnTo>
                <a:lnTo>
                  <a:pt x="11409078" y="5683795"/>
                </a:lnTo>
                <a:lnTo>
                  <a:pt x="0" y="5683795"/>
                </a:lnTo>
                <a:lnTo>
                  <a:pt x="0" y="0"/>
                </a:lnTo>
                <a:close/>
              </a:path>
            </a:pathLst>
          </a:custGeom>
          <a:blipFill>
            <a:blip r:embed="rId1">
              <a:alphaModFix amt="5000"/>
            </a:blip>
            <a:stretch>
              <a:fillRect/>
            </a:stretch>
          </a:blipFill>
        </p:spPr>
        <p:txBody>
          <a:bodyPr/>
          <a:lstStyle/>
          <a:p>
            <a:endParaRPr lang="en-IN"/>
          </a:p>
        </p:txBody>
      </p:sp>
      <p:sp>
        <p:nvSpPr>
          <p:cNvPr id="4" name="Freeform 4"/>
          <p:cNvSpPr/>
          <p:nvPr/>
        </p:nvSpPr>
        <p:spPr>
          <a:xfrm>
            <a:off x="3218994" y="1639674"/>
            <a:ext cx="11850012" cy="8081875"/>
          </a:xfrm>
          <a:custGeom>
            <a:avLst/>
            <a:gdLst/>
            <a:ahLst/>
            <a:cxnLst/>
            <a:rect l="l" t="t" r="r" b="b"/>
            <a:pathLst>
              <a:path w="11850012" h="8081875">
                <a:moveTo>
                  <a:pt x="0" y="0"/>
                </a:moveTo>
                <a:lnTo>
                  <a:pt x="11850012" y="0"/>
                </a:lnTo>
                <a:lnTo>
                  <a:pt x="11850012" y="8081875"/>
                </a:lnTo>
                <a:lnTo>
                  <a:pt x="0" y="8081875"/>
                </a:lnTo>
                <a:lnTo>
                  <a:pt x="0" y="0"/>
                </a:lnTo>
                <a:close/>
              </a:path>
            </a:pathLst>
          </a:custGeom>
          <a:blipFill>
            <a:blip r:embed="rId2"/>
            <a:stretch>
              <a:fillRect l="-270" r="-270" b="-1503"/>
            </a:stretch>
          </a:blipFill>
        </p:spPr>
        <p:txBody>
          <a:bodyPr/>
          <a:lstStyle/>
          <a:p>
            <a:endParaRPr lang="en-IN"/>
          </a:p>
        </p:txBody>
      </p:sp>
      <p:sp>
        <p:nvSpPr>
          <p:cNvPr id="5" name="TextBox 5"/>
          <p:cNvSpPr txBox="1"/>
          <p:nvPr/>
        </p:nvSpPr>
        <p:spPr>
          <a:xfrm>
            <a:off x="1028700" y="8938260"/>
            <a:ext cx="6910589" cy="320040"/>
          </a:xfrm>
          <a:prstGeom prst="rect">
            <a:avLst/>
          </a:prstGeom>
        </p:spPr>
        <p:txBody>
          <a:bodyPr lIns="0" tIns="0" rIns="0" bIns="0" rtlCol="0" anchor="t">
            <a:spAutoFit/>
          </a:bodyPr>
          <a:lstStyle/>
          <a:p>
            <a:pPr marL="0" lvl="0" indent="0" algn="l">
              <a:lnSpc>
                <a:spcPts val="2340"/>
              </a:lnSpc>
              <a:spcBef>
                <a:spcPct val="0"/>
              </a:spcBef>
            </a:pPr>
            <a:r>
              <a:rPr lang="en-US" sz="1800" u="sng">
                <a:solidFill>
                  <a:srgbClr val="FFFFFF"/>
                </a:solidFill>
                <a:latin typeface="Codec Pro Bold" panose="00000600000000000000"/>
              </a:rPr>
              <a:t>Back to Agenda</a:t>
            </a:r>
            <a:endParaRPr lang="en-US" sz="1800" u="sng">
              <a:solidFill>
                <a:srgbClr val="FFFFFF"/>
              </a:solidFill>
              <a:latin typeface="Codec Pro Bold" panose="00000600000000000000"/>
            </a:endParaRPr>
          </a:p>
        </p:txBody>
      </p:sp>
      <p:sp>
        <p:nvSpPr>
          <p:cNvPr id="6" name="TextBox 6"/>
          <p:cNvSpPr txBox="1"/>
          <p:nvPr/>
        </p:nvSpPr>
        <p:spPr>
          <a:xfrm>
            <a:off x="149572" y="689943"/>
            <a:ext cx="3440311" cy="857221"/>
          </a:xfrm>
          <a:prstGeom prst="rect">
            <a:avLst/>
          </a:prstGeom>
        </p:spPr>
        <p:txBody>
          <a:bodyPr lIns="0" tIns="0" rIns="0" bIns="0" rtlCol="0" anchor="t">
            <a:spAutoFit/>
          </a:bodyPr>
          <a:lstStyle/>
          <a:p>
            <a:pPr algn="ctr">
              <a:lnSpc>
                <a:spcPts val="6300"/>
              </a:lnSpc>
              <a:spcBef>
                <a:spcPct val="0"/>
              </a:spcBef>
            </a:pPr>
            <a:r>
              <a:rPr lang="en-US" sz="4500">
                <a:solidFill>
                  <a:srgbClr val="000000"/>
                </a:solidFill>
                <a:latin typeface="Codec Pro Bold" panose="00000600000000000000"/>
              </a:rPr>
              <a:t>ER </a:t>
            </a:r>
            <a:r>
              <a:rPr lang="en-US" sz="4500">
                <a:solidFill>
                  <a:srgbClr val="2667FF"/>
                </a:solidFill>
                <a:latin typeface="Codec Pro Bold" panose="00000600000000000000"/>
              </a:rPr>
              <a:t>DIAGRAM</a:t>
            </a:r>
            <a:endParaRPr lang="en-US" sz="4500">
              <a:solidFill>
                <a:srgbClr val="2667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36209" y="2176384"/>
            <a:ext cx="12015582" cy="7081916"/>
          </a:xfrm>
          <a:custGeom>
            <a:avLst/>
            <a:gdLst/>
            <a:ahLst/>
            <a:cxnLst/>
            <a:rect l="l" t="t" r="r" b="b"/>
            <a:pathLst>
              <a:path w="12015582" h="7081916">
                <a:moveTo>
                  <a:pt x="0" y="0"/>
                </a:moveTo>
                <a:lnTo>
                  <a:pt x="12015582" y="0"/>
                </a:lnTo>
                <a:lnTo>
                  <a:pt x="12015582" y="7081916"/>
                </a:lnTo>
                <a:lnTo>
                  <a:pt x="0" y="7081916"/>
                </a:lnTo>
                <a:lnTo>
                  <a:pt x="0" y="0"/>
                </a:lnTo>
                <a:close/>
              </a:path>
            </a:pathLst>
          </a:custGeom>
          <a:blipFill>
            <a:blip r:embed="rId1"/>
            <a:stretch>
              <a:fillRect t="-148" b="-148"/>
            </a:stretch>
          </a:blipFill>
        </p:spPr>
        <p:txBody>
          <a:bodyPr/>
          <a:lstStyle/>
          <a:p>
            <a:endParaRPr lang="en-IN"/>
          </a:p>
        </p:txBody>
      </p:sp>
      <p:sp>
        <p:nvSpPr>
          <p:cNvPr id="3" name="TextBox 3"/>
          <p:cNvSpPr txBox="1"/>
          <p:nvPr/>
        </p:nvSpPr>
        <p:spPr>
          <a:xfrm>
            <a:off x="768255" y="429989"/>
            <a:ext cx="8801357" cy="1006923"/>
          </a:xfrm>
          <a:prstGeom prst="rect">
            <a:avLst/>
          </a:prstGeom>
        </p:spPr>
        <p:txBody>
          <a:bodyPr lIns="0" tIns="0" rIns="0" bIns="0" rtlCol="0" anchor="t">
            <a:spAutoFit/>
          </a:bodyPr>
          <a:lstStyle/>
          <a:p>
            <a:pPr algn="ctr">
              <a:lnSpc>
                <a:spcPts val="7500"/>
              </a:lnSpc>
              <a:spcBef>
                <a:spcPct val="0"/>
              </a:spcBef>
            </a:pPr>
            <a:r>
              <a:rPr lang="en-US" sz="5355">
                <a:solidFill>
                  <a:srgbClr val="000000"/>
                </a:solidFill>
                <a:latin typeface="Codec Pro Bold" panose="00000600000000000000"/>
              </a:rPr>
              <a:t>USE CASE </a:t>
            </a:r>
            <a:r>
              <a:rPr lang="en-US" sz="5355">
                <a:solidFill>
                  <a:srgbClr val="2667FF"/>
                </a:solidFill>
                <a:latin typeface="Codec Pro Bold" panose="00000600000000000000"/>
              </a:rPr>
              <a:t>DIAGRAM USER</a:t>
            </a:r>
            <a:endParaRPr lang="en-US" sz="5355">
              <a:solidFill>
                <a:srgbClr val="2667FF"/>
              </a:solidFill>
              <a:latin typeface="Codec Pro Bold" panose="00000600000000000000"/>
            </a:endParaRPr>
          </a:p>
        </p:txBody>
      </p:sp>
      <p:sp>
        <p:nvSpPr>
          <p:cNvPr id="4" name="Freeform 4"/>
          <p:cNvSpPr/>
          <p:nvPr/>
        </p:nvSpPr>
        <p:spPr>
          <a:xfrm rot="1266022">
            <a:off x="-2108948" y="7793761"/>
            <a:ext cx="12007023" cy="5981681"/>
          </a:xfrm>
          <a:custGeom>
            <a:avLst/>
            <a:gdLst/>
            <a:ahLst/>
            <a:cxnLst/>
            <a:rect l="l" t="t" r="r" b="b"/>
            <a:pathLst>
              <a:path w="12007023" h="5981681">
                <a:moveTo>
                  <a:pt x="0" y="0"/>
                </a:moveTo>
                <a:lnTo>
                  <a:pt x="12007023" y="0"/>
                </a:lnTo>
                <a:lnTo>
                  <a:pt x="12007023" y="5981680"/>
                </a:lnTo>
                <a:lnTo>
                  <a:pt x="0" y="5981680"/>
                </a:lnTo>
                <a:lnTo>
                  <a:pt x="0" y="0"/>
                </a:lnTo>
                <a:close/>
              </a:path>
            </a:pathLst>
          </a:custGeom>
          <a:blipFill>
            <a:blip r:embed="rId2">
              <a:alphaModFix amt="5000"/>
            </a:blip>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32302" y="1473446"/>
            <a:ext cx="10101238" cy="6666222"/>
          </a:xfrm>
          <a:custGeom>
            <a:avLst/>
            <a:gdLst/>
            <a:ahLst/>
            <a:cxnLst/>
            <a:rect l="l" t="t" r="r" b="b"/>
            <a:pathLst>
              <a:path w="10101238" h="6666222">
                <a:moveTo>
                  <a:pt x="0" y="0"/>
                </a:moveTo>
                <a:lnTo>
                  <a:pt x="10101238" y="0"/>
                </a:lnTo>
                <a:lnTo>
                  <a:pt x="10101238" y="6666223"/>
                </a:lnTo>
                <a:lnTo>
                  <a:pt x="0" y="6666223"/>
                </a:lnTo>
                <a:lnTo>
                  <a:pt x="0" y="0"/>
                </a:lnTo>
                <a:close/>
              </a:path>
            </a:pathLst>
          </a:custGeom>
          <a:blipFill>
            <a:blip r:embed="rId1"/>
            <a:stretch>
              <a:fillRect l="-6196" r="-929"/>
            </a:stretch>
          </a:blipFill>
        </p:spPr>
        <p:txBody>
          <a:bodyPr/>
          <a:lstStyle/>
          <a:p>
            <a:endParaRPr lang="en-IN"/>
          </a:p>
        </p:txBody>
      </p:sp>
      <p:sp>
        <p:nvSpPr>
          <p:cNvPr id="3" name="TextBox 3"/>
          <p:cNvSpPr txBox="1"/>
          <p:nvPr/>
        </p:nvSpPr>
        <p:spPr>
          <a:xfrm>
            <a:off x="532015" y="838200"/>
            <a:ext cx="9722012" cy="1006923"/>
          </a:xfrm>
          <a:prstGeom prst="rect">
            <a:avLst/>
          </a:prstGeom>
        </p:spPr>
        <p:txBody>
          <a:bodyPr lIns="0" tIns="0" rIns="0" bIns="0" rtlCol="0" anchor="t">
            <a:spAutoFit/>
          </a:bodyPr>
          <a:lstStyle/>
          <a:p>
            <a:pPr algn="ctr">
              <a:lnSpc>
                <a:spcPts val="7500"/>
              </a:lnSpc>
              <a:spcBef>
                <a:spcPct val="0"/>
              </a:spcBef>
            </a:pPr>
            <a:r>
              <a:rPr lang="en-US" sz="5355">
                <a:solidFill>
                  <a:srgbClr val="000000"/>
                </a:solidFill>
                <a:latin typeface="Codec Pro Bold" panose="00000600000000000000"/>
              </a:rPr>
              <a:t>USE CASE </a:t>
            </a:r>
            <a:r>
              <a:rPr lang="en-US" sz="5355">
                <a:solidFill>
                  <a:srgbClr val="2667FF"/>
                </a:solidFill>
                <a:latin typeface="Codec Pro Bold" panose="00000600000000000000"/>
              </a:rPr>
              <a:t>DIAGRAM ADMIN</a:t>
            </a:r>
            <a:endParaRPr lang="en-US" sz="5355">
              <a:solidFill>
                <a:srgbClr val="2667FF"/>
              </a:solidFill>
              <a:latin typeface="Codec Pro Bold" panose="00000600000000000000"/>
            </a:endParaRPr>
          </a:p>
        </p:txBody>
      </p:sp>
      <p:sp>
        <p:nvSpPr>
          <p:cNvPr id="4" name="Freeform 4"/>
          <p:cNvSpPr/>
          <p:nvPr/>
        </p:nvSpPr>
        <p:spPr>
          <a:xfrm rot="1266022">
            <a:off x="-2108948" y="7793761"/>
            <a:ext cx="12007023" cy="5981681"/>
          </a:xfrm>
          <a:custGeom>
            <a:avLst/>
            <a:gdLst/>
            <a:ahLst/>
            <a:cxnLst/>
            <a:rect l="l" t="t" r="r" b="b"/>
            <a:pathLst>
              <a:path w="12007023" h="5981681">
                <a:moveTo>
                  <a:pt x="0" y="0"/>
                </a:moveTo>
                <a:lnTo>
                  <a:pt x="12007023" y="0"/>
                </a:lnTo>
                <a:lnTo>
                  <a:pt x="12007023" y="5981680"/>
                </a:lnTo>
                <a:lnTo>
                  <a:pt x="0" y="5981680"/>
                </a:lnTo>
                <a:lnTo>
                  <a:pt x="0" y="0"/>
                </a:lnTo>
                <a:close/>
              </a:path>
            </a:pathLst>
          </a:custGeom>
          <a:blipFill>
            <a:blip r:embed="rId2">
              <a:alphaModFix amt="5000"/>
            </a:blip>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48107" y="3422558"/>
            <a:ext cx="10927758" cy="5835742"/>
          </a:xfrm>
          <a:custGeom>
            <a:avLst/>
            <a:gdLst/>
            <a:ahLst/>
            <a:cxnLst/>
            <a:rect l="l" t="t" r="r" b="b"/>
            <a:pathLst>
              <a:path w="10927758" h="5835742">
                <a:moveTo>
                  <a:pt x="0" y="0"/>
                </a:moveTo>
                <a:lnTo>
                  <a:pt x="10927757" y="0"/>
                </a:lnTo>
                <a:lnTo>
                  <a:pt x="10927757" y="5835742"/>
                </a:lnTo>
                <a:lnTo>
                  <a:pt x="0" y="5835742"/>
                </a:lnTo>
                <a:lnTo>
                  <a:pt x="0" y="0"/>
                </a:lnTo>
                <a:close/>
              </a:path>
            </a:pathLst>
          </a:custGeom>
          <a:blipFill>
            <a:blip r:embed="rId1"/>
            <a:stretch>
              <a:fillRect l="-1890" r="-1890" b="-6941"/>
            </a:stretch>
          </a:blipFill>
        </p:spPr>
        <p:txBody>
          <a:bodyPr/>
          <a:lstStyle/>
          <a:p>
            <a:endParaRPr lang="en-IN"/>
          </a:p>
        </p:txBody>
      </p:sp>
      <p:sp>
        <p:nvSpPr>
          <p:cNvPr id="3" name="TextBox 3"/>
          <p:cNvSpPr txBox="1"/>
          <p:nvPr/>
        </p:nvSpPr>
        <p:spPr>
          <a:xfrm>
            <a:off x="684415" y="990600"/>
            <a:ext cx="9722012" cy="1006923"/>
          </a:xfrm>
          <a:prstGeom prst="rect">
            <a:avLst/>
          </a:prstGeom>
        </p:spPr>
        <p:txBody>
          <a:bodyPr lIns="0" tIns="0" rIns="0" bIns="0" rtlCol="0" anchor="t">
            <a:spAutoFit/>
          </a:bodyPr>
          <a:lstStyle/>
          <a:p>
            <a:pPr algn="ctr">
              <a:lnSpc>
                <a:spcPts val="7500"/>
              </a:lnSpc>
              <a:spcBef>
                <a:spcPct val="0"/>
              </a:spcBef>
            </a:pPr>
            <a:r>
              <a:rPr lang="en-US" sz="5355">
                <a:solidFill>
                  <a:srgbClr val="000000"/>
                </a:solidFill>
                <a:latin typeface="Codec Pro Bold" panose="00000600000000000000"/>
              </a:rPr>
              <a:t>USE CASE </a:t>
            </a:r>
            <a:r>
              <a:rPr lang="en-US" sz="5355">
                <a:solidFill>
                  <a:srgbClr val="2667FF"/>
                </a:solidFill>
                <a:latin typeface="Codec Pro Bold" panose="00000600000000000000"/>
              </a:rPr>
              <a:t>DIAGRAM DOCTOR</a:t>
            </a:r>
            <a:endParaRPr lang="en-US" sz="5355">
              <a:solidFill>
                <a:srgbClr val="2667FF"/>
              </a:solidFill>
              <a:latin typeface="Codec Pro Bold" panose="00000600000000000000"/>
            </a:endParaRPr>
          </a:p>
        </p:txBody>
      </p:sp>
      <p:sp>
        <p:nvSpPr>
          <p:cNvPr id="4" name="Freeform 4"/>
          <p:cNvSpPr/>
          <p:nvPr/>
        </p:nvSpPr>
        <p:spPr>
          <a:xfrm rot="1266022">
            <a:off x="-2108948" y="7793761"/>
            <a:ext cx="12007023" cy="5981681"/>
          </a:xfrm>
          <a:custGeom>
            <a:avLst/>
            <a:gdLst/>
            <a:ahLst/>
            <a:cxnLst/>
            <a:rect l="l" t="t" r="r" b="b"/>
            <a:pathLst>
              <a:path w="12007023" h="5981681">
                <a:moveTo>
                  <a:pt x="0" y="0"/>
                </a:moveTo>
                <a:lnTo>
                  <a:pt x="12007023" y="0"/>
                </a:lnTo>
                <a:lnTo>
                  <a:pt x="12007023" y="5981680"/>
                </a:lnTo>
                <a:lnTo>
                  <a:pt x="0" y="5981680"/>
                </a:lnTo>
                <a:lnTo>
                  <a:pt x="0" y="0"/>
                </a:lnTo>
                <a:close/>
              </a:path>
            </a:pathLst>
          </a:custGeom>
          <a:blipFill>
            <a:blip r:embed="rId2">
              <a:alphaModFix amt="5000"/>
            </a:blip>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1">
              <a:alphaModFix amt="46000"/>
              <a:extLst>
                <a:ext uri="{96DAC541-7B7A-43D3-8B79-37D633B846F1}">
                  <asvg:svgBlip xmlns:asvg="http://schemas.microsoft.com/office/drawing/2016/SVG/main" r:embed="rId2"/>
                </a:ext>
              </a:extLst>
            </a:blip>
            <a:stretch>
              <a:fillRect/>
            </a:stretch>
          </a:blipFill>
        </p:spPr>
        <p:txBody>
          <a:bodyPr/>
          <a:lstStyle/>
          <a:p>
            <a:endParaRPr lang="en-IN"/>
          </a:p>
        </p:txBody>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aphicFrame>
        <p:nvGraphicFramePr>
          <p:cNvPr id="4" name="Table 4"/>
          <p:cNvGraphicFramePr>
            <a:graphicFrameLocks noGrp="1"/>
          </p:cNvGraphicFramePr>
          <p:nvPr/>
        </p:nvGraphicFramePr>
        <p:xfrm>
          <a:off x="9810650" y="4685934"/>
          <a:ext cx="8789595" cy="3114675"/>
        </p:xfrm>
        <a:graphic>
          <a:graphicData uri="http://schemas.openxmlformats.org/drawingml/2006/table">
            <a:tbl>
              <a:tblPr/>
              <a:tblGrid>
                <a:gridCol w="3833295"/>
                <a:gridCol w="4842000"/>
                <a:gridCol w="114300"/>
              </a:tblGrid>
              <a:tr h="3114675">
                <a:tc>
                  <a:txBody>
                    <a:bodyPr/>
                    <a:lstStyle/>
                    <a:p>
                      <a:pPr algn="l">
                        <a:lnSpc>
                          <a:spcPts val="3360"/>
                        </a:lnSpc>
                        <a:defRPr/>
                      </a:pPr>
                      <a:r>
                        <a:rPr lang="en-US" sz="2400">
                          <a:solidFill>
                            <a:srgbClr val="FFFFFF"/>
                          </a:solidFill>
                          <a:latin typeface="Codec Pro" panose="00000500000000000000"/>
                        </a:rPr>
                        <a:t>PRESENTED BY:</a:t>
                      </a:r>
                      <a:endParaRPr lang="en-US" sz="1100"/>
                    </a:p>
                    <a:p>
                      <a:pPr>
                        <a:lnSpc>
                          <a:spcPts val="3360"/>
                        </a:lnSpc>
                      </a:pPr>
                      <a:r>
                        <a:rPr lang="en-US" sz="2400">
                          <a:solidFill>
                            <a:srgbClr val="FFFFFF"/>
                          </a:solidFill>
                          <a:latin typeface="Codec Pro" panose="00000500000000000000"/>
                        </a:rPr>
                        <a:t>PRIYANKA PATEL</a:t>
                      </a:r>
                      <a:endParaRPr lang="en-US" sz="2400">
                        <a:solidFill>
                          <a:srgbClr val="FFFFFF"/>
                        </a:solidFill>
                        <a:latin typeface="Codec Pro" panose="00000500000000000000"/>
                      </a:endParaRPr>
                    </a:p>
                    <a:p>
                      <a:pPr>
                        <a:lnSpc>
                          <a:spcPts val="3360"/>
                        </a:lnSpc>
                      </a:pPr>
                      <a:r>
                        <a:rPr lang="en-US" sz="2400">
                          <a:solidFill>
                            <a:srgbClr val="FFFFFF"/>
                          </a:solidFill>
                          <a:latin typeface="Codec Pro" panose="00000500000000000000"/>
                        </a:rPr>
                        <a:t>ANKITA PUROHIT</a:t>
                      </a:r>
                      <a:endParaRPr lang="en-US" sz="2400">
                        <a:solidFill>
                          <a:srgbClr val="FFFFFF"/>
                        </a:solidFill>
                        <a:latin typeface="Codec Pro" panose="00000500000000000000"/>
                      </a:endParaRPr>
                    </a:p>
                    <a:p>
                      <a:pPr>
                        <a:lnSpc>
                          <a:spcPts val="3360"/>
                        </a:lnSpc>
                      </a:pPr>
                      <a:r>
                        <a:rPr lang="en-US" sz="2400">
                          <a:solidFill>
                            <a:srgbClr val="FFFFFF"/>
                          </a:solidFill>
                          <a:latin typeface="Codec Pro" panose="00000500000000000000"/>
                        </a:rPr>
                        <a:t>S.MANISH NAIR</a:t>
                      </a:r>
                      <a:endParaRPr lang="en-US" sz="2400">
                        <a:solidFill>
                          <a:srgbClr val="FFFFFF"/>
                        </a:solidFill>
                        <a:latin typeface="Codec Pro" panose="00000500000000000000"/>
                      </a:endParaRPr>
                    </a:p>
                    <a:p>
                      <a:pPr>
                        <a:lnSpc>
                          <a:spcPts val="3360"/>
                        </a:lnSpc>
                      </a:pPr>
                      <a:r>
                        <a:rPr lang="en-US" sz="2400">
                          <a:solidFill>
                            <a:srgbClr val="FFFFFF"/>
                          </a:solidFill>
                          <a:latin typeface="Codec Pro" panose="00000500000000000000"/>
                        </a:rPr>
                        <a:t>PRIYANKA PRIYADARSHINI PATI</a:t>
                      </a:r>
                      <a:endParaRPr lang="en-US" sz="2400">
                        <a:solidFill>
                          <a:srgbClr val="FFFFFF"/>
                        </a:solidFill>
                        <a:latin typeface="Codec Pro" panose="00000500000000000000"/>
                      </a:endParaRPr>
                    </a:p>
                    <a:p>
                      <a:pPr>
                        <a:lnSpc>
                          <a:spcPts val="3360"/>
                        </a:lnSpc>
                      </a:pPr>
                      <a:endParaRPr lang="en-US" sz="2400">
                        <a:solidFill>
                          <a:srgbClr val="FFFFFF"/>
                        </a:solidFill>
                        <a:latin typeface="Codec Pro" panose="00000500000000000000"/>
                      </a:endParaRPr>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odec Pro" panose="00000500000000000000"/>
                        </a:rPr>
                        <a:t>05-08-2023</a:t>
                      </a: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r">
                        <a:lnSpc>
                          <a:spcPts val="2520"/>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r>
            </a:tbl>
          </a:graphicData>
        </a:graphic>
      </p:graphicFrame>
      <p:sp>
        <p:nvSpPr>
          <p:cNvPr id="5" name="Freeform 5"/>
          <p:cNvSpPr/>
          <p:nvPr/>
        </p:nvSpPr>
        <p:spPr>
          <a:xfrm>
            <a:off x="0" y="1602310"/>
            <a:ext cx="2423240" cy="2423240"/>
          </a:xfrm>
          <a:custGeom>
            <a:avLst/>
            <a:gdLst/>
            <a:ahLst/>
            <a:cxnLst/>
            <a:rect l="l" t="t" r="r" b="b"/>
            <a:pathLst>
              <a:path w="2423240" h="2423240">
                <a:moveTo>
                  <a:pt x="0" y="0"/>
                </a:moveTo>
                <a:lnTo>
                  <a:pt x="2423240" y="0"/>
                </a:lnTo>
                <a:lnTo>
                  <a:pt x="2423240" y="2423239"/>
                </a:lnTo>
                <a:lnTo>
                  <a:pt x="0" y="2423239"/>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2423240" y="1439308"/>
            <a:ext cx="15810330" cy="2796868"/>
          </a:xfrm>
          <a:prstGeom prst="rect">
            <a:avLst/>
          </a:prstGeom>
        </p:spPr>
        <p:txBody>
          <a:bodyPr lIns="0" tIns="0" rIns="0" bIns="0" rtlCol="0" anchor="t">
            <a:spAutoFit/>
          </a:bodyPr>
          <a:lstStyle/>
          <a:p>
            <a:pPr>
              <a:lnSpc>
                <a:spcPts val="10200"/>
              </a:lnSpc>
            </a:pPr>
            <a:r>
              <a:rPr lang="en-US" sz="10200">
                <a:solidFill>
                  <a:srgbClr val="FFFFFF"/>
                </a:solidFill>
                <a:latin typeface="Codec Pro Bold" panose="00000600000000000000"/>
              </a:rPr>
              <a:t>ROURKELA INSTITUTE OF      MANAGEMENT STUDIES</a:t>
            </a:r>
            <a:endParaRPr lang="en-US" sz="10200">
              <a:solidFill>
                <a:srgbClr val="FFFFFF"/>
              </a:solidFill>
              <a:latin typeface="Codec Pro Bold" panose="00000600000000000000"/>
            </a:endParaRPr>
          </a:p>
        </p:txBody>
      </p:sp>
      <p:graphicFrame>
        <p:nvGraphicFramePr>
          <p:cNvPr id="7" name="Table 7"/>
          <p:cNvGraphicFramePr>
            <a:graphicFrameLocks noGrp="1"/>
          </p:cNvGraphicFramePr>
          <p:nvPr/>
        </p:nvGraphicFramePr>
        <p:xfrm>
          <a:off x="-283887" y="4685934"/>
          <a:ext cx="4617338" cy="1438275"/>
        </p:xfrm>
        <a:graphic>
          <a:graphicData uri="http://schemas.openxmlformats.org/drawingml/2006/table">
            <a:tbl>
              <a:tblPr/>
              <a:tblGrid>
                <a:gridCol w="4471835"/>
                <a:gridCol w="145503"/>
              </a:tblGrid>
              <a:tr h="1438275">
                <a:tc>
                  <a:txBody>
                    <a:bodyPr/>
                    <a:lstStyle/>
                    <a:p>
                      <a:pPr algn="ctr">
                        <a:lnSpc>
                          <a:spcPts val="3360"/>
                        </a:lnSpc>
                        <a:defRPr/>
                      </a:pPr>
                      <a:r>
                        <a:rPr lang="en-US" sz="2400">
                          <a:solidFill>
                            <a:srgbClr val="FFFFFF"/>
                          </a:solidFill>
                          <a:latin typeface="Codec Pro Bold" panose="00000600000000000000"/>
                        </a:rPr>
                        <a:t>GUIDED BY:</a:t>
                      </a:r>
                      <a:endParaRPr lang="en-US" sz="1100"/>
                    </a:p>
                    <a:p>
                      <a:pPr algn="ctr">
                        <a:lnSpc>
                          <a:spcPts val="3360"/>
                        </a:lnSpc>
                      </a:pPr>
                      <a:r>
                        <a:rPr lang="en-US" sz="2400">
                          <a:solidFill>
                            <a:srgbClr val="FFFFFF"/>
                          </a:solidFill>
                          <a:latin typeface="Codec Pro Bold" panose="00000600000000000000"/>
                        </a:rPr>
                        <a:t>PROF. BIBHUDENDU PANDA</a:t>
                      </a:r>
                      <a:endParaRPr lang="en-US" sz="2400">
                        <a:solidFill>
                          <a:srgbClr val="FFFFFF"/>
                        </a:solidFill>
                        <a:latin typeface="Codec Pro Bold" panose="00000600000000000000"/>
                      </a:endParaRPr>
                    </a:p>
                    <a:p>
                      <a:pPr algn="ctr">
                        <a:lnSpc>
                          <a:spcPts val="3360"/>
                        </a:lnSpc>
                      </a:pPr>
                      <a:endParaRPr lang="en-US" sz="2400">
                        <a:solidFill>
                          <a:srgbClr val="FFFFFF"/>
                        </a:solidFill>
                        <a:latin typeface="Codec Pro Bold" panose="00000600000000000000"/>
                      </a:endParaRPr>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2800"/>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89584" y="2510521"/>
            <a:ext cx="8209336" cy="5265958"/>
          </a:xfrm>
          <a:custGeom>
            <a:avLst/>
            <a:gdLst/>
            <a:ahLst/>
            <a:cxnLst/>
            <a:rect l="l" t="t" r="r" b="b"/>
            <a:pathLst>
              <a:path w="8209336" h="5265958">
                <a:moveTo>
                  <a:pt x="0" y="0"/>
                </a:moveTo>
                <a:lnTo>
                  <a:pt x="8209336" y="0"/>
                </a:lnTo>
                <a:lnTo>
                  <a:pt x="8209336" y="5265958"/>
                </a:lnTo>
                <a:lnTo>
                  <a:pt x="0" y="5265958"/>
                </a:lnTo>
                <a:lnTo>
                  <a:pt x="0" y="0"/>
                </a:lnTo>
                <a:close/>
              </a:path>
            </a:pathLst>
          </a:custGeom>
          <a:blipFill>
            <a:blip r:embed="rId1"/>
            <a:stretch>
              <a:fillRect l="-360" r="-360" b="-3348"/>
            </a:stretch>
          </a:blipFill>
        </p:spPr>
        <p:txBody>
          <a:bodyPr/>
          <a:lstStyle/>
          <a:p>
            <a:endParaRPr lang="en-IN"/>
          </a:p>
        </p:txBody>
      </p:sp>
      <p:sp>
        <p:nvSpPr>
          <p:cNvPr id="3" name="TextBox 3"/>
          <p:cNvSpPr txBox="1"/>
          <p:nvPr/>
        </p:nvSpPr>
        <p:spPr>
          <a:xfrm>
            <a:off x="409555" y="242637"/>
            <a:ext cx="5429994" cy="778356"/>
          </a:xfrm>
          <a:prstGeom prst="rect">
            <a:avLst/>
          </a:prstGeom>
        </p:spPr>
        <p:txBody>
          <a:bodyPr lIns="0" tIns="0" rIns="0" bIns="0" rtlCol="0" anchor="t">
            <a:spAutoFit/>
          </a:bodyPr>
          <a:lstStyle/>
          <a:p>
            <a:pPr algn="ctr">
              <a:lnSpc>
                <a:spcPts val="5925"/>
              </a:lnSpc>
              <a:spcBef>
                <a:spcPct val="0"/>
              </a:spcBef>
            </a:pPr>
            <a:r>
              <a:rPr lang="en-US" sz="4230">
                <a:solidFill>
                  <a:srgbClr val="000000"/>
                </a:solidFill>
                <a:latin typeface="Codec Pro Bold" panose="00000600000000000000"/>
              </a:rPr>
              <a:t>SEQUENCE </a:t>
            </a:r>
            <a:r>
              <a:rPr lang="en-US" sz="4230">
                <a:solidFill>
                  <a:srgbClr val="2667FF"/>
                </a:solidFill>
                <a:latin typeface="Codec Pro Bold" panose="00000600000000000000"/>
              </a:rPr>
              <a:t>DIAGRAM</a:t>
            </a:r>
            <a:endParaRPr lang="en-US" sz="4230">
              <a:solidFill>
                <a:srgbClr val="2667FF"/>
              </a:solidFill>
              <a:latin typeface="Codec Pro Bold" panose="00000600000000000000"/>
            </a:endParaRPr>
          </a:p>
        </p:txBody>
      </p:sp>
      <p:sp>
        <p:nvSpPr>
          <p:cNvPr id="4" name="Freeform 4"/>
          <p:cNvSpPr/>
          <p:nvPr/>
        </p:nvSpPr>
        <p:spPr>
          <a:xfrm rot="1266022">
            <a:off x="-2108948" y="7793761"/>
            <a:ext cx="12007023" cy="5981681"/>
          </a:xfrm>
          <a:custGeom>
            <a:avLst/>
            <a:gdLst/>
            <a:ahLst/>
            <a:cxnLst/>
            <a:rect l="l" t="t" r="r" b="b"/>
            <a:pathLst>
              <a:path w="12007023" h="5981681">
                <a:moveTo>
                  <a:pt x="0" y="0"/>
                </a:moveTo>
                <a:lnTo>
                  <a:pt x="12007023" y="0"/>
                </a:lnTo>
                <a:lnTo>
                  <a:pt x="12007023" y="5981680"/>
                </a:lnTo>
                <a:lnTo>
                  <a:pt x="0" y="5981680"/>
                </a:lnTo>
                <a:lnTo>
                  <a:pt x="0" y="0"/>
                </a:lnTo>
                <a:close/>
              </a:path>
            </a:pathLst>
          </a:custGeom>
          <a:blipFill>
            <a:blip r:embed="rId2">
              <a:alphaModFix amt="5000"/>
            </a:blip>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6771" y="1804007"/>
            <a:ext cx="8281966" cy="8281966"/>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1"/>
              <a:stretch>
                <a:fillRect l="-33284" r="-33284"/>
              </a:stretch>
            </a:blipFill>
          </p:spPr>
          <p:txBody>
            <a:bodyPr/>
            <a:lstStyle/>
            <a:p>
              <a:endParaRPr lang="en-IN"/>
            </a:p>
          </p:txBody>
        </p:sp>
      </p:grpSp>
      <p:sp>
        <p:nvSpPr>
          <p:cNvPr id="4" name="Freeform 4"/>
          <p:cNvSpPr/>
          <p:nvPr/>
        </p:nvSpPr>
        <p:spPr>
          <a:xfrm rot="-1066964">
            <a:off x="11855726" y="8241454"/>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2">
              <a:alphaModFix amt="6999"/>
            </a:blip>
            <a:stretch>
              <a:fillRect/>
            </a:stretch>
          </a:blipFill>
        </p:spPr>
        <p:txBody>
          <a:bodyPr/>
          <a:lstStyle/>
          <a:p>
            <a:endParaRPr lang="en-IN"/>
          </a:p>
        </p:txBody>
      </p:sp>
      <p:sp>
        <p:nvSpPr>
          <p:cNvPr id="5" name="TextBox 5"/>
          <p:cNvSpPr txBox="1"/>
          <p:nvPr/>
        </p:nvSpPr>
        <p:spPr>
          <a:xfrm>
            <a:off x="8610600" y="1377255"/>
            <a:ext cx="6324600" cy="853503"/>
          </a:xfrm>
          <a:prstGeom prst="rect">
            <a:avLst/>
          </a:prstGeom>
        </p:spPr>
        <p:txBody>
          <a:bodyPr wrap="square" lIns="0" tIns="0" rIns="0" bIns="0" rtlCol="0" anchor="t">
            <a:spAutoFit/>
          </a:bodyPr>
          <a:lstStyle/>
          <a:p>
            <a:pPr algn="ctr">
              <a:lnSpc>
                <a:spcPts val="7140"/>
              </a:lnSpc>
              <a:spcBef>
                <a:spcPct val="0"/>
              </a:spcBef>
            </a:pPr>
            <a:r>
              <a:rPr lang="en-US" sz="5100" dirty="0">
                <a:solidFill>
                  <a:srgbClr val="191919"/>
                </a:solidFill>
                <a:latin typeface="Codec Pro Bold" panose="00000600000000000000"/>
              </a:rPr>
              <a:t>Algorithm Used:-</a:t>
            </a:r>
            <a:endParaRPr lang="en-US" sz="5100" dirty="0">
              <a:solidFill>
                <a:srgbClr val="191919"/>
              </a:solidFill>
              <a:latin typeface="Codec Pro Bold" panose="00000600000000000000"/>
            </a:endParaRPr>
          </a:p>
        </p:txBody>
      </p:sp>
      <p:sp>
        <p:nvSpPr>
          <p:cNvPr id="6" name="TextBox 6"/>
          <p:cNvSpPr txBox="1"/>
          <p:nvPr/>
        </p:nvSpPr>
        <p:spPr>
          <a:xfrm>
            <a:off x="9144000" y="2587512"/>
            <a:ext cx="7979517" cy="4497662"/>
          </a:xfrm>
          <a:prstGeom prst="rect">
            <a:avLst/>
          </a:prstGeom>
        </p:spPr>
        <p:txBody>
          <a:bodyPr lIns="0" tIns="0" rIns="0" bIns="0" rtlCol="0" anchor="t">
            <a:spAutoFit/>
          </a:bodyPr>
          <a:lstStyle/>
          <a:p>
            <a:pPr algn="just">
              <a:lnSpc>
                <a:spcPts val="3205"/>
              </a:lnSpc>
              <a:spcBef>
                <a:spcPct val="0"/>
              </a:spcBef>
            </a:pPr>
            <a:r>
              <a:rPr lang="en-US" sz="2290">
                <a:solidFill>
                  <a:srgbClr val="191919"/>
                </a:solidFill>
                <a:latin typeface="Codec Pro Bold" panose="00000600000000000000"/>
              </a:rPr>
              <a:t>EfficientNet is a highly efficient deep learning architecture designed for computer vision tasks, including medical image analysis. It optimizes both accuracy and computational efficiency by scaling the model's depth, width, and resolution. In the context of a lung cancer prediction system, EfficientNet can analyze medical images such as chest X-rays or CT scans to accurately predict cancerous or non-cancerous conditions. Its efficiency and effectiveness contribute to improved diagnostic accuracy and potentially earlier detection of lung cancer.</a:t>
            </a:r>
            <a:endParaRPr lang="en-US" sz="2290">
              <a:solidFill>
                <a:srgbClr val="191919"/>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8143" y="1287874"/>
            <a:ext cx="17211715" cy="7711251"/>
          </a:xfrm>
          <a:custGeom>
            <a:avLst/>
            <a:gdLst/>
            <a:ahLst/>
            <a:cxnLst/>
            <a:rect l="l" t="t" r="r" b="b"/>
            <a:pathLst>
              <a:path w="17211715" h="7711251">
                <a:moveTo>
                  <a:pt x="0" y="0"/>
                </a:moveTo>
                <a:lnTo>
                  <a:pt x="17211714" y="0"/>
                </a:lnTo>
                <a:lnTo>
                  <a:pt x="17211714" y="7711252"/>
                </a:lnTo>
                <a:lnTo>
                  <a:pt x="0" y="7711252"/>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1255" y="1441061"/>
            <a:ext cx="17505490" cy="7817239"/>
          </a:xfrm>
          <a:custGeom>
            <a:avLst/>
            <a:gdLst/>
            <a:ahLst/>
            <a:cxnLst/>
            <a:rect l="l" t="t" r="r" b="b"/>
            <a:pathLst>
              <a:path w="17505490" h="7817239">
                <a:moveTo>
                  <a:pt x="0" y="0"/>
                </a:moveTo>
                <a:lnTo>
                  <a:pt x="17505490" y="0"/>
                </a:lnTo>
                <a:lnTo>
                  <a:pt x="17505490" y="7817239"/>
                </a:lnTo>
                <a:lnTo>
                  <a:pt x="0" y="7817239"/>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00736"/>
            <a:ext cx="18288000" cy="7885529"/>
          </a:xfrm>
          <a:custGeom>
            <a:avLst/>
            <a:gdLst/>
            <a:ahLst/>
            <a:cxnLst/>
            <a:rect l="l" t="t" r="r" b="b"/>
            <a:pathLst>
              <a:path w="18288000" h="7885529">
                <a:moveTo>
                  <a:pt x="0" y="0"/>
                </a:moveTo>
                <a:lnTo>
                  <a:pt x="18288000" y="0"/>
                </a:lnTo>
                <a:lnTo>
                  <a:pt x="18288000" y="7885528"/>
                </a:lnTo>
                <a:lnTo>
                  <a:pt x="0" y="7885528"/>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1735" y="846589"/>
            <a:ext cx="12113339" cy="8759540"/>
          </a:xfrm>
          <a:custGeom>
            <a:avLst/>
            <a:gdLst/>
            <a:ahLst/>
            <a:cxnLst/>
            <a:rect l="l" t="t" r="r" b="b"/>
            <a:pathLst>
              <a:path w="12113339" h="8759540">
                <a:moveTo>
                  <a:pt x="0" y="0"/>
                </a:moveTo>
                <a:lnTo>
                  <a:pt x="12113339" y="0"/>
                </a:lnTo>
                <a:lnTo>
                  <a:pt x="12113339" y="8759540"/>
                </a:lnTo>
                <a:lnTo>
                  <a:pt x="0" y="8759540"/>
                </a:lnTo>
                <a:lnTo>
                  <a:pt x="0" y="0"/>
                </a:lnTo>
                <a:close/>
              </a:path>
            </a:pathLst>
          </a:custGeom>
          <a:blipFill>
            <a:blip r:embed="rId1"/>
            <a:stretch>
              <a:fillRect t="-851" b="-3508"/>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7471" y="513699"/>
            <a:ext cx="12227429" cy="8990756"/>
          </a:xfrm>
          <a:custGeom>
            <a:avLst/>
            <a:gdLst/>
            <a:ahLst/>
            <a:cxnLst/>
            <a:rect l="l" t="t" r="r" b="b"/>
            <a:pathLst>
              <a:path w="12227429" h="8990756">
                <a:moveTo>
                  <a:pt x="0" y="0"/>
                </a:moveTo>
                <a:lnTo>
                  <a:pt x="12227429" y="0"/>
                </a:lnTo>
                <a:lnTo>
                  <a:pt x="12227429" y="8990757"/>
                </a:lnTo>
                <a:lnTo>
                  <a:pt x="0" y="8990757"/>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81005" y="181768"/>
            <a:ext cx="13626786" cy="9923464"/>
          </a:xfrm>
          <a:custGeom>
            <a:avLst/>
            <a:gdLst/>
            <a:ahLst/>
            <a:cxnLst/>
            <a:rect l="l" t="t" r="r" b="b"/>
            <a:pathLst>
              <a:path w="13626786" h="9923464">
                <a:moveTo>
                  <a:pt x="0" y="0"/>
                </a:moveTo>
                <a:lnTo>
                  <a:pt x="13626787" y="0"/>
                </a:lnTo>
                <a:lnTo>
                  <a:pt x="13626787" y="9923464"/>
                </a:lnTo>
                <a:lnTo>
                  <a:pt x="0" y="9923464"/>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30817" y="508295"/>
            <a:ext cx="13023709" cy="9562144"/>
          </a:xfrm>
          <a:custGeom>
            <a:avLst/>
            <a:gdLst/>
            <a:ahLst/>
            <a:cxnLst/>
            <a:rect l="l" t="t" r="r" b="b"/>
            <a:pathLst>
              <a:path w="13023709" h="9562144">
                <a:moveTo>
                  <a:pt x="0" y="0"/>
                </a:moveTo>
                <a:lnTo>
                  <a:pt x="13023709" y="0"/>
                </a:lnTo>
                <a:lnTo>
                  <a:pt x="13023709" y="9562144"/>
                </a:lnTo>
                <a:lnTo>
                  <a:pt x="0" y="9562144"/>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93244" y="268475"/>
            <a:ext cx="13126392" cy="9750049"/>
          </a:xfrm>
          <a:custGeom>
            <a:avLst/>
            <a:gdLst/>
            <a:ahLst/>
            <a:cxnLst/>
            <a:rect l="l" t="t" r="r" b="b"/>
            <a:pathLst>
              <a:path w="13126392" h="9750049">
                <a:moveTo>
                  <a:pt x="0" y="0"/>
                </a:moveTo>
                <a:lnTo>
                  <a:pt x="13126391" y="0"/>
                </a:lnTo>
                <a:lnTo>
                  <a:pt x="13126391" y="9750050"/>
                </a:lnTo>
                <a:lnTo>
                  <a:pt x="0" y="9750050"/>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2005034"/>
            <a:ext cx="8281966" cy="8281966"/>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1"/>
              <a:stretch>
                <a:fillRect l="-12500" r="-12500"/>
              </a:stretch>
            </a:blipFill>
          </p:spPr>
          <p:txBody>
            <a:bodyPr/>
            <a:lstStyle/>
            <a:p>
              <a:endParaRPr lang="en-IN"/>
            </a:p>
          </p:txBody>
        </p:sp>
      </p:grpSp>
      <p:sp>
        <p:nvSpPr>
          <p:cNvPr id="4" name="Freeform 4"/>
          <p:cNvSpPr/>
          <p:nvPr/>
        </p:nvSpPr>
        <p:spPr>
          <a:xfrm rot="-1066964">
            <a:off x="11855726" y="8241454"/>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p:cNvSpPr txBox="1"/>
          <p:nvPr/>
        </p:nvSpPr>
        <p:spPr>
          <a:xfrm>
            <a:off x="9940983" y="1966934"/>
            <a:ext cx="7318317" cy="2228850"/>
          </a:xfrm>
          <a:prstGeom prst="rect">
            <a:avLst/>
          </a:prstGeom>
        </p:spPr>
        <p:txBody>
          <a:bodyPr lIns="0" tIns="0" rIns="0" bIns="0" rtlCol="0" anchor="t">
            <a:spAutoFit/>
          </a:bodyPr>
          <a:lstStyle/>
          <a:p>
            <a:pPr>
              <a:lnSpc>
                <a:spcPts val="8250"/>
              </a:lnSpc>
            </a:pPr>
            <a:r>
              <a:rPr lang="en-US" sz="7500">
                <a:solidFill>
                  <a:srgbClr val="2667FF"/>
                </a:solidFill>
                <a:latin typeface="Codec Pro Bold" panose="00000600000000000000"/>
              </a:rPr>
              <a:t>Background</a:t>
            </a:r>
            <a:r>
              <a:rPr lang="en-US" sz="7500">
                <a:solidFill>
                  <a:srgbClr val="1B131B"/>
                </a:solidFill>
                <a:latin typeface="Codec Pro Bold" panose="00000600000000000000"/>
              </a:rPr>
              <a:t> </a:t>
            </a:r>
            <a:endParaRPr lang="en-US" sz="7500">
              <a:solidFill>
                <a:srgbClr val="1B131B"/>
              </a:solidFill>
              <a:latin typeface="Codec Pro Bold" panose="00000600000000000000"/>
            </a:endParaRPr>
          </a:p>
          <a:p>
            <a:pPr>
              <a:lnSpc>
                <a:spcPts val="8250"/>
              </a:lnSpc>
            </a:pPr>
            <a:r>
              <a:rPr lang="en-US" sz="7500">
                <a:solidFill>
                  <a:srgbClr val="1B131B"/>
                </a:solidFill>
                <a:latin typeface="Codec Pro Bold" panose="00000600000000000000"/>
              </a:rPr>
              <a:t>of the Study</a:t>
            </a:r>
            <a:endParaRPr lang="en-US" sz="7500">
              <a:solidFill>
                <a:srgbClr val="1B131B"/>
              </a:solidFill>
              <a:latin typeface="Codec Pro Bold" panose="00000600000000000000"/>
            </a:endParaRPr>
          </a:p>
        </p:txBody>
      </p:sp>
      <p:sp>
        <p:nvSpPr>
          <p:cNvPr id="6" name="TextBox 6"/>
          <p:cNvSpPr txBox="1"/>
          <p:nvPr/>
        </p:nvSpPr>
        <p:spPr>
          <a:xfrm>
            <a:off x="9940983" y="8938260"/>
            <a:ext cx="2713464" cy="320040"/>
          </a:xfrm>
          <a:prstGeom prst="rect">
            <a:avLst/>
          </a:prstGeom>
        </p:spPr>
        <p:txBody>
          <a:bodyPr lIns="0" tIns="0" rIns="0" bIns="0" rtlCol="0" anchor="t">
            <a:spAutoFit/>
          </a:bodyPr>
          <a:lstStyle/>
          <a:p>
            <a:pPr marL="0" lvl="0" indent="0" algn="l">
              <a:lnSpc>
                <a:spcPts val="2340"/>
              </a:lnSpc>
              <a:spcBef>
                <a:spcPct val="0"/>
              </a:spcBef>
            </a:pPr>
            <a:r>
              <a:rPr lang="en-US" sz="1800" u="sng">
                <a:solidFill>
                  <a:srgbClr val="FFFFFF"/>
                </a:solidFill>
                <a:latin typeface="Codec Pro Bold" panose="00000600000000000000"/>
              </a:rPr>
              <a:t>Back to Agenda</a:t>
            </a:r>
            <a:endParaRPr lang="en-US" sz="1800" u="sng">
              <a:solidFill>
                <a:srgbClr val="FFFFFF"/>
              </a:solidFill>
              <a:latin typeface="Codec Pro Bold" panose="00000600000000000000"/>
            </a:endParaRPr>
          </a:p>
        </p:txBody>
      </p:sp>
      <p:sp>
        <p:nvSpPr>
          <p:cNvPr id="7" name="TextBox 7"/>
          <p:cNvSpPr txBox="1"/>
          <p:nvPr/>
        </p:nvSpPr>
        <p:spPr>
          <a:xfrm>
            <a:off x="6892109" y="5057775"/>
            <a:ext cx="12116351" cy="862965"/>
          </a:xfrm>
          <a:prstGeom prst="rect">
            <a:avLst/>
          </a:prstGeom>
        </p:spPr>
        <p:txBody>
          <a:bodyPr lIns="0" tIns="0" rIns="0" bIns="0" rtlCol="0" anchor="t">
            <a:spAutoFit/>
          </a:bodyPr>
          <a:lstStyle/>
          <a:p>
            <a:pPr algn="ctr">
              <a:lnSpc>
                <a:spcPts val="3360"/>
              </a:lnSpc>
              <a:spcBef>
                <a:spcPct val="0"/>
              </a:spcBef>
            </a:pPr>
            <a:r>
              <a:rPr lang="en-US" sz="2400">
                <a:solidFill>
                  <a:srgbClr val="000000"/>
                </a:solidFill>
                <a:latin typeface="Codec Pro Bold" panose="00000600000000000000"/>
              </a:rPr>
              <a:t>project that aims to predict the presence of </a:t>
            </a:r>
            <a:endParaRPr lang="en-US" sz="2400">
              <a:solidFill>
                <a:srgbClr val="000000"/>
              </a:solidFill>
              <a:latin typeface="Codec Pro Bold" panose="00000600000000000000"/>
            </a:endParaRPr>
          </a:p>
          <a:p>
            <a:pPr algn="ctr">
              <a:lnSpc>
                <a:spcPts val="3360"/>
              </a:lnSpc>
              <a:spcBef>
                <a:spcPct val="0"/>
              </a:spcBef>
            </a:pPr>
            <a:r>
              <a:rPr lang="en-US" sz="2400">
                <a:solidFill>
                  <a:srgbClr val="000000"/>
                </a:solidFill>
                <a:latin typeface="Codec Pro Bold" panose="00000600000000000000"/>
              </a:rPr>
              <a:t>lung cancer based on chest X-ray images</a:t>
            </a:r>
            <a:endParaRPr lang="en-US" sz="2400">
              <a:solidFill>
                <a:srgbClr val="000000"/>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35100" y="650480"/>
            <a:ext cx="12681942" cy="8754201"/>
          </a:xfrm>
          <a:custGeom>
            <a:avLst/>
            <a:gdLst/>
            <a:ahLst/>
            <a:cxnLst/>
            <a:rect l="l" t="t" r="r" b="b"/>
            <a:pathLst>
              <a:path w="12681942" h="8754201">
                <a:moveTo>
                  <a:pt x="0" y="0"/>
                </a:moveTo>
                <a:lnTo>
                  <a:pt x="12681941" y="0"/>
                </a:lnTo>
                <a:lnTo>
                  <a:pt x="12681941" y="8754201"/>
                </a:lnTo>
                <a:lnTo>
                  <a:pt x="0" y="8754201"/>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55189" y="246930"/>
            <a:ext cx="12778109" cy="9642583"/>
          </a:xfrm>
          <a:custGeom>
            <a:avLst/>
            <a:gdLst/>
            <a:ahLst/>
            <a:cxnLst/>
            <a:rect l="l" t="t" r="r" b="b"/>
            <a:pathLst>
              <a:path w="12778109" h="9642583">
                <a:moveTo>
                  <a:pt x="0" y="0"/>
                </a:moveTo>
                <a:lnTo>
                  <a:pt x="12778109" y="0"/>
                </a:lnTo>
                <a:lnTo>
                  <a:pt x="12778109" y="9642584"/>
                </a:lnTo>
                <a:lnTo>
                  <a:pt x="0" y="9642584"/>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25306" y="410872"/>
            <a:ext cx="13812002" cy="9876128"/>
          </a:xfrm>
          <a:custGeom>
            <a:avLst/>
            <a:gdLst/>
            <a:ahLst/>
            <a:cxnLst/>
            <a:rect l="l" t="t" r="r" b="b"/>
            <a:pathLst>
              <a:path w="13812002" h="9876128">
                <a:moveTo>
                  <a:pt x="0" y="0"/>
                </a:moveTo>
                <a:lnTo>
                  <a:pt x="13812002" y="0"/>
                </a:lnTo>
                <a:lnTo>
                  <a:pt x="13812002" y="9876128"/>
                </a:lnTo>
                <a:lnTo>
                  <a:pt x="0" y="9876128"/>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02633" y="673563"/>
            <a:ext cx="11930325" cy="8939874"/>
          </a:xfrm>
          <a:custGeom>
            <a:avLst/>
            <a:gdLst/>
            <a:ahLst/>
            <a:cxnLst/>
            <a:rect l="l" t="t" r="r" b="b"/>
            <a:pathLst>
              <a:path w="11930325" h="8939874">
                <a:moveTo>
                  <a:pt x="0" y="0"/>
                </a:moveTo>
                <a:lnTo>
                  <a:pt x="11930325" y="0"/>
                </a:lnTo>
                <a:lnTo>
                  <a:pt x="11930325" y="8939874"/>
                </a:lnTo>
                <a:lnTo>
                  <a:pt x="0" y="8939874"/>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0881" y="472211"/>
            <a:ext cx="12511791" cy="9342578"/>
          </a:xfrm>
          <a:custGeom>
            <a:avLst/>
            <a:gdLst/>
            <a:ahLst/>
            <a:cxnLst/>
            <a:rect l="l" t="t" r="r" b="b"/>
            <a:pathLst>
              <a:path w="12511791" h="9342578">
                <a:moveTo>
                  <a:pt x="0" y="0"/>
                </a:moveTo>
                <a:lnTo>
                  <a:pt x="12511791" y="0"/>
                </a:lnTo>
                <a:lnTo>
                  <a:pt x="12511791" y="9342578"/>
                </a:lnTo>
                <a:lnTo>
                  <a:pt x="0" y="9342578"/>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31282" y="0"/>
            <a:ext cx="13341431" cy="9926869"/>
          </a:xfrm>
          <a:custGeom>
            <a:avLst/>
            <a:gdLst/>
            <a:ahLst/>
            <a:cxnLst/>
            <a:rect l="l" t="t" r="r" b="b"/>
            <a:pathLst>
              <a:path w="13341431" h="9926869">
                <a:moveTo>
                  <a:pt x="0" y="0"/>
                </a:moveTo>
                <a:lnTo>
                  <a:pt x="13341431" y="0"/>
                </a:lnTo>
                <a:lnTo>
                  <a:pt x="13341431" y="9926869"/>
                </a:lnTo>
                <a:lnTo>
                  <a:pt x="0" y="9926869"/>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9692" y="164061"/>
            <a:ext cx="13208616" cy="9958877"/>
          </a:xfrm>
          <a:custGeom>
            <a:avLst/>
            <a:gdLst/>
            <a:ahLst/>
            <a:cxnLst/>
            <a:rect l="l" t="t" r="r" b="b"/>
            <a:pathLst>
              <a:path w="13208616" h="9958877">
                <a:moveTo>
                  <a:pt x="0" y="0"/>
                </a:moveTo>
                <a:lnTo>
                  <a:pt x="13208616" y="0"/>
                </a:lnTo>
                <a:lnTo>
                  <a:pt x="13208616" y="9958878"/>
                </a:lnTo>
                <a:lnTo>
                  <a:pt x="0" y="9958878"/>
                </a:lnTo>
                <a:lnTo>
                  <a:pt x="0" y="0"/>
                </a:lnTo>
                <a:close/>
              </a:path>
            </a:pathLst>
          </a:custGeom>
          <a:blipFill>
            <a:blip r:embed="rId1"/>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1651658" y="7812263"/>
            <a:ext cx="14984685" cy="5421731"/>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1">
              <a:alphaModFix amt="27000"/>
            </a:blip>
            <a:stretch>
              <a:fillRect/>
            </a:stretch>
          </a:blipFill>
        </p:spPr>
        <p:txBody>
          <a:bodyPr/>
          <a:lstStyle/>
          <a:p>
            <a:endParaRPr lang="en-IN"/>
          </a:p>
        </p:txBody>
      </p:sp>
      <p:sp>
        <p:nvSpPr>
          <p:cNvPr id="3" name="Freeform 3"/>
          <p:cNvSpPr/>
          <p:nvPr/>
        </p:nvSpPr>
        <p:spPr>
          <a:xfrm>
            <a:off x="0" y="-83560"/>
            <a:ext cx="10371446" cy="10371446"/>
          </a:xfrm>
          <a:custGeom>
            <a:avLst/>
            <a:gdLst/>
            <a:ahLst/>
            <a:cxnLst/>
            <a:rect l="l" t="t" r="r" b="b"/>
            <a:pathLst>
              <a:path w="10371446" h="10371446">
                <a:moveTo>
                  <a:pt x="0" y="0"/>
                </a:moveTo>
                <a:lnTo>
                  <a:pt x="10371446" y="0"/>
                </a:lnTo>
                <a:lnTo>
                  <a:pt x="10371446" y="10371445"/>
                </a:lnTo>
                <a:lnTo>
                  <a:pt x="0" y="10371445"/>
                </a:lnTo>
                <a:lnTo>
                  <a:pt x="0" y="0"/>
                </a:lnTo>
                <a:close/>
              </a:path>
            </a:pathLst>
          </a:custGeom>
          <a:blipFill>
            <a:blip r:embed="rId2">
              <a:alphaModFix amt="86000"/>
            </a:blip>
            <a:stretch>
              <a:fillRect/>
            </a:stretch>
          </a:blipFill>
        </p:spPr>
        <p:txBody>
          <a:bodyPr/>
          <a:lstStyle/>
          <a:p>
            <a:endParaRPr lang="en-IN"/>
          </a:p>
        </p:txBody>
      </p:sp>
      <p:grpSp>
        <p:nvGrpSpPr>
          <p:cNvPr id="4" name="Group 4"/>
          <p:cNvGrpSpPr>
            <a:grpSpLocks noChangeAspect="1"/>
          </p:cNvGrpSpPr>
          <p:nvPr/>
        </p:nvGrpSpPr>
        <p:grpSpPr>
          <a:xfrm>
            <a:off x="1071644" y="4928293"/>
            <a:ext cx="7216678" cy="4330007"/>
            <a:chOff x="0" y="0"/>
            <a:chExt cx="6350000" cy="3810000"/>
          </a:xfrm>
        </p:grpSpPr>
        <p:sp>
          <p:nvSpPr>
            <p:cNvPr id="5" name="Freeform 5"/>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3"/>
              <a:stretch>
                <a:fillRect t="-40334" b="-40334"/>
              </a:stretch>
            </a:blipFill>
          </p:spPr>
          <p:txBody>
            <a:bodyPr/>
            <a:lstStyle/>
            <a:p>
              <a:endParaRPr lang="en-IN"/>
            </a:p>
          </p:txBody>
        </p:sp>
      </p:grpSp>
      <p:sp>
        <p:nvSpPr>
          <p:cNvPr id="6" name="TextBox 6"/>
          <p:cNvSpPr txBox="1"/>
          <p:nvPr/>
        </p:nvSpPr>
        <p:spPr>
          <a:xfrm>
            <a:off x="566786" y="847725"/>
            <a:ext cx="6138813" cy="901657"/>
          </a:xfrm>
          <a:prstGeom prst="rect">
            <a:avLst/>
          </a:prstGeom>
        </p:spPr>
        <p:txBody>
          <a:bodyPr wrap="square" lIns="0" tIns="0" rIns="0" bIns="0" rtlCol="0" anchor="t">
            <a:spAutoFit/>
          </a:bodyPr>
          <a:lstStyle/>
          <a:p>
            <a:pPr algn="ctr">
              <a:lnSpc>
                <a:spcPts val="7545"/>
              </a:lnSpc>
              <a:spcBef>
                <a:spcPct val="0"/>
              </a:spcBef>
            </a:pPr>
            <a:r>
              <a:rPr lang="en-US" sz="5390" dirty="0">
                <a:solidFill>
                  <a:srgbClr val="FFFFFF"/>
                </a:solidFill>
                <a:latin typeface="Codec Pro Bold" panose="00000600000000000000"/>
              </a:rPr>
              <a:t>FUTURE </a:t>
            </a:r>
            <a:r>
              <a:rPr lang="en-US" sz="5390" dirty="0">
                <a:solidFill>
                  <a:srgbClr val="2667FF"/>
                </a:solidFill>
                <a:latin typeface="Codec Pro Bold" panose="00000600000000000000"/>
              </a:rPr>
              <a:t>SCOP</a:t>
            </a:r>
            <a:r>
              <a:rPr lang="en-US" sz="5390" dirty="0">
                <a:solidFill>
                  <a:srgbClr val="FFFFFF"/>
                </a:solidFill>
                <a:latin typeface="Codec Pro Bold" panose="00000600000000000000"/>
              </a:rPr>
              <a:t>E</a:t>
            </a:r>
            <a:endParaRPr lang="en-US" sz="5390" dirty="0">
              <a:solidFill>
                <a:srgbClr val="FFFFFF"/>
              </a:solidFill>
              <a:latin typeface="Codec Pro Bold" panose="00000600000000000000"/>
            </a:endParaRPr>
          </a:p>
        </p:txBody>
      </p:sp>
      <p:sp>
        <p:nvSpPr>
          <p:cNvPr id="7" name="TextBox 7"/>
          <p:cNvSpPr txBox="1"/>
          <p:nvPr/>
        </p:nvSpPr>
        <p:spPr>
          <a:xfrm>
            <a:off x="8518137" y="914400"/>
            <a:ext cx="9344252" cy="5187503"/>
          </a:xfrm>
          <a:prstGeom prst="rect">
            <a:avLst/>
          </a:prstGeom>
        </p:spPr>
        <p:txBody>
          <a:bodyPr lIns="0" tIns="0" rIns="0" bIns="0" rtlCol="0" anchor="t">
            <a:spAutoFit/>
          </a:bodyPr>
          <a:lstStyle/>
          <a:p>
            <a:pPr algn="just">
              <a:lnSpc>
                <a:spcPts val="4520"/>
              </a:lnSpc>
              <a:spcBef>
                <a:spcPct val="0"/>
              </a:spcBef>
            </a:pPr>
            <a:r>
              <a:rPr lang="en-US" sz="3230">
                <a:solidFill>
                  <a:srgbClr val="D8DFE5"/>
                </a:solidFill>
                <a:latin typeface="Codec Pro Bold" panose="00000600000000000000"/>
              </a:rPr>
              <a:t>promising. Potential directions for future development include improving model accuracy, extending the system for other types of cancer, developing a mobile application for increased accessibility, integrating Electronic Health Records (EHR), enhancing the user interface, collaborating with medical institutes for better data access, and developing a clinical decision support system.</a:t>
            </a:r>
            <a:endParaRPr lang="en-US" sz="3230">
              <a:solidFill>
                <a:srgbClr val="D8DFE5"/>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30126"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1">
              <a:alphaModFix amt="86000"/>
            </a:blip>
            <a:stretch>
              <a:fillRect/>
            </a:stretch>
          </a:blipFill>
        </p:spPr>
        <p:txBody>
          <a:bodyPr/>
          <a:lstStyle/>
          <a:p>
            <a:pPr algn="ctr">
              <a:lnSpc>
                <a:spcPts val="6585"/>
              </a:lnSpc>
              <a:spcBef>
                <a:spcPct val="0"/>
              </a:spcBef>
            </a:pPr>
            <a:endParaRPr lang="en-US" sz="4400" dirty="0">
              <a:solidFill>
                <a:srgbClr val="FFFFFF"/>
              </a:solidFill>
              <a:latin typeface="Codec Pro Bold" panose="00000600000000000000"/>
            </a:endParaRPr>
          </a:p>
          <a:p>
            <a:pPr>
              <a:lnSpc>
                <a:spcPts val="6585"/>
              </a:lnSpc>
              <a:spcBef>
                <a:spcPct val="0"/>
              </a:spcBef>
            </a:pPr>
            <a:r>
              <a:rPr lang="en-US" sz="4400" dirty="0">
                <a:solidFill>
                  <a:srgbClr val="FFFFFF"/>
                </a:solidFill>
                <a:latin typeface="Codec Pro Bold" panose="00000600000000000000"/>
              </a:rPr>
              <a:t>CONCLUSION</a:t>
            </a:r>
            <a:endParaRPr lang="en-US" sz="4400" dirty="0">
              <a:solidFill>
                <a:srgbClr val="FFFFFF"/>
              </a:solidFill>
              <a:latin typeface="Codec Pro Bold" panose="00000600000000000000"/>
            </a:endParaRPr>
          </a:p>
        </p:txBody>
      </p:sp>
      <p:sp>
        <p:nvSpPr>
          <p:cNvPr id="4" name="Freeform 4"/>
          <p:cNvSpPr/>
          <p:nvPr/>
        </p:nvSpPr>
        <p:spPr>
          <a:xfrm flipH="1">
            <a:off x="1905000" y="1459204"/>
            <a:ext cx="17636691" cy="8741669"/>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5" name="TextBox 5"/>
          <p:cNvSpPr txBox="1"/>
          <p:nvPr/>
        </p:nvSpPr>
        <p:spPr>
          <a:xfrm>
            <a:off x="115214" y="2951208"/>
            <a:ext cx="17636689" cy="4189700"/>
          </a:xfrm>
          <a:prstGeom prst="rect">
            <a:avLst/>
          </a:prstGeom>
        </p:spPr>
        <p:txBody>
          <a:bodyPr lIns="0" tIns="0" rIns="0" bIns="0" rtlCol="0" anchor="t">
            <a:spAutoFit/>
          </a:bodyPr>
          <a:lstStyle/>
          <a:p>
            <a:pPr marL="518160" lvl="1" indent="-259080">
              <a:lnSpc>
                <a:spcPts val="3360"/>
              </a:lnSpc>
              <a:buFont typeface="Arial" panose="020B0604020202020204"/>
              <a:buChar char="•"/>
            </a:pPr>
            <a:r>
              <a:rPr lang="en-US" sz="2400">
                <a:solidFill>
                  <a:srgbClr val="FFFFFF"/>
                </a:solidFill>
                <a:latin typeface="Codec Pro Bold" panose="00000600000000000000"/>
              </a:rPr>
              <a:t>Lung Cancer Prediction System using EfficientNet is an innovative and effective solution to predict lung cancer at an early stage. </a:t>
            </a:r>
            <a:endParaRPr lang="en-US" sz="2400">
              <a:solidFill>
                <a:srgbClr val="FFFFFF"/>
              </a:solidFill>
              <a:latin typeface="Codec Pro Bold" panose="00000600000000000000"/>
            </a:endParaRPr>
          </a:p>
          <a:p>
            <a:pPr marL="518160" lvl="1" indent="-259080">
              <a:lnSpc>
                <a:spcPts val="3360"/>
              </a:lnSpc>
              <a:buFont typeface="Arial" panose="020B0604020202020204"/>
              <a:buChar char="•"/>
            </a:pPr>
            <a:r>
              <a:rPr lang="en-US" sz="2400">
                <a:solidFill>
                  <a:srgbClr val="FFFFFF"/>
                </a:solidFill>
                <a:latin typeface="Codec Pro Bold" panose="00000600000000000000"/>
              </a:rPr>
              <a:t>By implementing deep learning and machine learning techniques, this system can accurately detect and classify lung nodules from CT scan images. </a:t>
            </a:r>
            <a:endParaRPr lang="en-US" sz="2400">
              <a:solidFill>
                <a:srgbClr val="FFFFFF"/>
              </a:solidFill>
              <a:latin typeface="Codec Pro Bold" panose="00000600000000000000"/>
            </a:endParaRPr>
          </a:p>
          <a:p>
            <a:pPr marL="518160" lvl="1" indent="-259080">
              <a:lnSpc>
                <a:spcPts val="3360"/>
              </a:lnSpc>
              <a:buFont typeface="Arial" panose="020B0604020202020204"/>
              <a:buChar char="•"/>
            </a:pPr>
            <a:r>
              <a:rPr lang="en-US" sz="2400">
                <a:solidFill>
                  <a:srgbClr val="FFFFFF"/>
                </a:solidFill>
                <a:latin typeface="Codec Pro Bold" panose="00000600000000000000"/>
              </a:rPr>
              <a:t>It can assist doctors and patients in making informed decisions regarding further diagnosis and treatment.</a:t>
            </a:r>
            <a:endParaRPr lang="en-US" sz="2400">
              <a:solidFill>
                <a:srgbClr val="FFFFFF"/>
              </a:solidFill>
              <a:latin typeface="Codec Pro Bold" panose="00000600000000000000"/>
            </a:endParaRPr>
          </a:p>
          <a:p>
            <a:pPr marL="518160" lvl="1" indent="-259080">
              <a:lnSpc>
                <a:spcPts val="3360"/>
              </a:lnSpc>
              <a:buFont typeface="Arial" panose="020B0604020202020204"/>
              <a:buChar char="•"/>
            </a:pPr>
            <a:r>
              <a:rPr lang="en-US" sz="2400">
                <a:solidFill>
                  <a:srgbClr val="FFFFFF"/>
                </a:solidFill>
                <a:latin typeface="Codec Pro Bold" panose="00000600000000000000"/>
              </a:rPr>
              <a:t> The system is highly scalable, efficient, and cost-effective, making it accessible to a large population. </a:t>
            </a:r>
            <a:endParaRPr lang="en-US" sz="2400">
              <a:solidFill>
                <a:srgbClr val="FFFFFF"/>
              </a:solidFill>
              <a:latin typeface="Codec Pro Bold" panose="00000600000000000000"/>
            </a:endParaRPr>
          </a:p>
          <a:p>
            <a:pPr marL="518160" lvl="1" indent="-259080">
              <a:lnSpc>
                <a:spcPts val="3360"/>
              </a:lnSpc>
              <a:buFont typeface="Arial" panose="020B0604020202020204"/>
              <a:buChar char="•"/>
            </a:pPr>
            <a:r>
              <a:rPr lang="en-US" sz="2400">
                <a:solidFill>
                  <a:srgbClr val="FFFFFF"/>
                </a:solidFill>
                <a:latin typeface="Codec Pro Bold" panose="00000600000000000000"/>
              </a:rPr>
              <a:t>Although there are some limitations, such as the need for high-quality CT scans and a trained model, the benefits of early detection and prevention of lung cancer outweigh them. Overall, the Lung Cancer Prediction System using EfficientNet has the potential to improve healthcare outcomes and save lives.</a:t>
            </a:r>
            <a:endParaRPr lang="en-US" sz="2400">
              <a:solidFill>
                <a:srgbClr val="FFFFFF"/>
              </a:solidFill>
              <a:latin typeface="Codec Pro Bold" panose="00000600000000000000"/>
            </a:endParaRPr>
          </a:p>
          <a:p>
            <a:pPr>
              <a:lnSpc>
                <a:spcPts val="3080"/>
              </a:lnSpc>
            </a:pPr>
            <a:endParaRPr lang="en-US" sz="2400">
              <a:solidFill>
                <a:srgbClr val="FFFF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a:off x="421130" y="728462"/>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a:p>
        </p:txBody>
      </p:sp>
      <p:sp>
        <p:nvSpPr>
          <p:cNvPr id="3" name="Freeform 3"/>
          <p:cNvSpPr/>
          <p:nvPr/>
        </p:nvSpPr>
        <p:spPr>
          <a:xfrm>
            <a:off x="0" y="-84446"/>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3">
              <a:alphaModFix amt="86000"/>
            </a:blip>
            <a:stretch>
              <a:fillRect/>
            </a:stretch>
          </a:blipFill>
        </p:spPr>
        <p:txBody>
          <a:bodyPr/>
          <a:lstStyle/>
          <a:p>
            <a:endParaRPr lang="en-IN"/>
          </a:p>
        </p:txBody>
      </p:sp>
      <p:sp>
        <p:nvSpPr>
          <p:cNvPr id="4" name="TextBox 4"/>
          <p:cNvSpPr txBox="1"/>
          <p:nvPr/>
        </p:nvSpPr>
        <p:spPr>
          <a:xfrm>
            <a:off x="292470" y="336085"/>
            <a:ext cx="5815265" cy="1175680"/>
          </a:xfrm>
          <a:prstGeom prst="rect">
            <a:avLst/>
          </a:prstGeom>
        </p:spPr>
        <p:txBody>
          <a:bodyPr lIns="0" tIns="0" rIns="0" bIns="0" rtlCol="0" anchor="t">
            <a:spAutoFit/>
          </a:bodyPr>
          <a:lstStyle/>
          <a:p>
            <a:pPr algn="ctr">
              <a:lnSpc>
                <a:spcPts val="8895"/>
              </a:lnSpc>
              <a:spcBef>
                <a:spcPct val="0"/>
              </a:spcBef>
            </a:pPr>
            <a:r>
              <a:rPr lang="en-US" sz="6355">
                <a:solidFill>
                  <a:srgbClr val="FFFFFF"/>
                </a:solidFill>
                <a:latin typeface="Codec Pro Bold" panose="00000600000000000000"/>
              </a:rPr>
              <a:t>BIBLIOGRAPHY</a:t>
            </a:r>
            <a:endParaRPr lang="en-US" sz="6355">
              <a:solidFill>
                <a:srgbClr val="FFFFFF"/>
              </a:solidFill>
              <a:latin typeface="Codec Pro Bold" panose="00000600000000000000"/>
            </a:endParaRPr>
          </a:p>
        </p:txBody>
      </p:sp>
      <p:sp>
        <p:nvSpPr>
          <p:cNvPr id="5" name="TextBox 5"/>
          <p:cNvSpPr txBox="1"/>
          <p:nvPr/>
        </p:nvSpPr>
        <p:spPr>
          <a:xfrm>
            <a:off x="292470" y="1790281"/>
            <a:ext cx="9483102" cy="5189029"/>
          </a:xfrm>
          <a:prstGeom prst="rect">
            <a:avLst/>
          </a:prstGeom>
        </p:spPr>
        <p:txBody>
          <a:bodyPr lIns="0" tIns="0" rIns="0" bIns="0" rtlCol="0" anchor="t">
            <a:spAutoFit/>
          </a:bodyPr>
          <a:lstStyle/>
          <a:p>
            <a:pPr>
              <a:lnSpc>
                <a:spcPts val="4520"/>
              </a:lnSpc>
              <a:spcBef>
                <a:spcPct val="0"/>
              </a:spcBef>
            </a:pPr>
            <a:r>
              <a:rPr lang="en-US" sz="3230">
                <a:solidFill>
                  <a:srgbClr val="FFFFFF"/>
                </a:solidFill>
                <a:latin typeface="Codec Pro Bold" panose="00000600000000000000"/>
              </a:rPr>
              <a:t>FOR PYTHON INSTALLATION </a:t>
            </a:r>
            <a:endParaRPr lang="en-US" sz="3230">
              <a:solidFill>
                <a:srgbClr val="FFFFFF"/>
              </a:solidFill>
              <a:latin typeface="Codec Pro Bold" panose="00000600000000000000"/>
            </a:endParaRPr>
          </a:p>
          <a:p>
            <a:pPr>
              <a:lnSpc>
                <a:spcPts val="4520"/>
              </a:lnSpc>
              <a:spcBef>
                <a:spcPct val="0"/>
              </a:spcBef>
            </a:pPr>
            <a:r>
              <a:rPr lang="en-US" sz="3230">
                <a:solidFill>
                  <a:srgbClr val="FFFFFF"/>
                </a:solidFill>
                <a:latin typeface="Codec Pro Bold" panose="00000600000000000000"/>
              </a:rPr>
              <a:t>https://www.python.org</a:t>
            </a:r>
            <a:endParaRPr lang="en-US" sz="3230">
              <a:solidFill>
                <a:srgbClr val="FFFFFF"/>
              </a:solidFill>
              <a:latin typeface="Codec Pro Bold" panose="00000600000000000000"/>
            </a:endParaRPr>
          </a:p>
          <a:p>
            <a:pPr>
              <a:lnSpc>
                <a:spcPts val="4520"/>
              </a:lnSpc>
              <a:spcBef>
                <a:spcPct val="0"/>
              </a:spcBef>
            </a:pPr>
            <a:r>
              <a:rPr lang="en-US" sz="3230">
                <a:solidFill>
                  <a:srgbClr val="FFFFFF"/>
                </a:solidFill>
                <a:latin typeface="Codec Pro Bold" panose="00000600000000000000"/>
              </a:rPr>
              <a:t> </a:t>
            </a:r>
            <a:endParaRPr lang="en-US" sz="3230">
              <a:solidFill>
                <a:srgbClr val="FFFFFF"/>
              </a:solidFill>
              <a:latin typeface="Codec Pro Bold" panose="00000600000000000000"/>
            </a:endParaRPr>
          </a:p>
          <a:p>
            <a:pPr>
              <a:lnSpc>
                <a:spcPts val="4520"/>
              </a:lnSpc>
              <a:spcBef>
                <a:spcPct val="0"/>
              </a:spcBef>
            </a:pPr>
            <a:r>
              <a:rPr lang="en-US" sz="3230">
                <a:solidFill>
                  <a:srgbClr val="FFFFFF"/>
                </a:solidFill>
                <a:latin typeface="Codec Pro Bold" panose="00000600000000000000"/>
              </a:rPr>
              <a:t>FOR HTML , CSS AND PYTHON BASICS </a:t>
            </a:r>
            <a:endParaRPr lang="en-US" sz="3230">
              <a:solidFill>
                <a:srgbClr val="FFFFFF"/>
              </a:solidFill>
              <a:latin typeface="Codec Pro Bold" panose="00000600000000000000"/>
            </a:endParaRPr>
          </a:p>
          <a:p>
            <a:pPr>
              <a:lnSpc>
                <a:spcPts val="4520"/>
              </a:lnSpc>
              <a:spcBef>
                <a:spcPct val="0"/>
              </a:spcBef>
            </a:pPr>
            <a:r>
              <a:rPr lang="en-US" sz="3230">
                <a:solidFill>
                  <a:srgbClr val="FFFFFF"/>
                </a:solidFill>
                <a:latin typeface="Codec Pro Bold" panose="00000600000000000000"/>
              </a:rPr>
              <a:t>www.w3schools.com</a:t>
            </a:r>
            <a:endParaRPr lang="en-US" sz="3230">
              <a:solidFill>
                <a:srgbClr val="FFFFFF"/>
              </a:solidFill>
              <a:latin typeface="Codec Pro Bold" panose="00000600000000000000"/>
            </a:endParaRPr>
          </a:p>
          <a:p>
            <a:pPr>
              <a:lnSpc>
                <a:spcPts val="4520"/>
              </a:lnSpc>
              <a:spcBef>
                <a:spcPct val="0"/>
              </a:spcBef>
            </a:pPr>
            <a:r>
              <a:rPr lang="en-US" sz="3230">
                <a:solidFill>
                  <a:srgbClr val="FFFFFF"/>
                </a:solidFill>
                <a:latin typeface="Codec Pro Bold" panose="00000600000000000000"/>
              </a:rPr>
              <a:t>www.javatpoint.com</a:t>
            </a:r>
            <a:endParaRPr lang="en-US" sz="3230">
              <a:solidFill>
                <a:srgbClr val="FFFFFF"/>
              </a:solidFill>
              <a:latin typeface="Codec Pro Bold" panose="00000600000000000000"/>
            </a:endParaRPr>
          </a:p>
          <a:p>
            <a:pPr>
              <a:lnSpc>
                <a:spcPts val="4520"/>
              </a:lnSpc>
              <a:spcBef>
                <a:spcPct val="0"/>
              </a:spcBef>
            </a:pPr>
            <a:r>
              <a:rPr lang="en-US" sz="3230">
                <a:solidFill>
                  <a:srgbClr val="FFFFFF"/>
                </a:solidFill>
                <a:latin typeface="Codec Pro Bold" panose="00000600000000000000"/>
              </a:rPr>
              <a:t>https://www.geeksforgeeks.org/python-django/</a:t>
            </a:r>
            <a:endParaRPr lang="en-US" sz="3230">
              <a:solidFill>
                <a:srgbClr val="FFFFFF"/>
              </a:solidFill>
              <a:latin typeface="Codec Pro Bold" panose="00000600000000000000"/>
            </a:endParaRPr>
          </a:p>
          <a:p>
            <a:pPr>
              <a:lnSpc>
                <a:spcPts val="4520"/>
              </a:lnSpc>
              <a:spcBef>
                <a:spcPct val="0"/>
              </a:spcBef>
            </a:pPr>
            <a:r>
              <a:rPr lang="en-US" sz="3230">
                <a:solidFill>
                  <a:srgbClr val="FFFFFF"/>
                </a:solidFill>
                <a:latin typeface="Codec Pro Bold" panose="00000600000000000000"/>
              </a:rPr>
              <a:t>https://panjwanitutorials.com/</a:t>
            </a:r>
            <a:endParaRPr lang="en-US" sz="3230">
              <a:solidFill>
                <a:srgbClr val="FFFFFF"/>
              </a:solidFill>
              <a:latin typeface="Codec Pro Bold" panose="00000600000000000000"/>
            </a:endParaRPr>
          </a:p>
          <a:p>
            <a:pPr>
              <a:lnSpc>
                <a:spcPts val="4520"/>
              </a:lnSpc>
              <a:spcBef>
                <a:spcPct val="0"/>
              </a:spcBef>
            </a:pPr>
            <a:endParaRPr lang="en-US" sz="3230">
              <a:solidFill>
                <a:srgbClr val="FFFF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1651658" y="7812263"/>
            <a:ext cx="14984685" cy="5421731"/>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1">
              <a:alphaModFix amt="27000"/>
              <a:extLst>
                <a:ext uri="{96DAC541-7B7A-43D3-8B79-37D633B846F1}">
                  <asvg:svgBlip xmlns:asvg="http://schemas.microsoft.com/office/drawing/2016/SVG/main" r:embed="rId2"/>
                </a:ext>
              </a:extLst>
            </a:blip>
            <a:stretch>
              <a:fillRect/>
            </a:stretch>
          </a:blipFill>
        </p:spPr>
        <p:txBody>
          <a:bodyPr/>
          <a:lstStyle/>
          <a:p>
            <a:endParaRPr lang="en-IN"/>
          </a:p>
        </p:txBody>
      </p:sp>
      <p:sp>
        <p:nvSpPr>
          <p:cNvPr id="3" name="Freeform 3"/>
          <p:cNvSpPr/>
          <p:nvPr/>
        </p:nvSpPr>
        <p:spPr>
          <a:xfrm>
            <a:off x="0"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3">
              <a:alphaModFix amt="86000"/>
              <a:extLst>
                <a:ext uri="{96DAC541-7B7A-43D3-8B79-37D633B846F1}">
                  <asvg:svgBlip xmlns:asvg="http://schemas.microsoft.com/office/drawing/2016/SVG/main" r:embed="rId4"/>
                </a:ext>
              </a:extLst>
            </a:blip>
            <a:stretch>
              <a:fillRect/>
            </a:stretch>
          </a:blipFill>
        </p:spPr>
        <p:txBody>
          <a:bodyPr/>
          <a:lstStyle/>
          <a:p>
            <a:endParaRPr lang="en-IN"/>
          </a:p>
        </p:txBody>
      </p:sp>
      <p:graphicFrame>
        <p:nvGraphicFramePr>
          <p:cNvPr id="4" name="Table 4"/>
          <p:cNvGraphicFramePr>
            <a:graphicFrameLocks noGrp="1"/>
          </p:cNvGraphicFramePr>
          <p:nvPr/>
        </p:nvGraphicFramePr>
        <p:xfrm>
          <a:off x="9698465" y="713657"/>
          <a:ext cx="7560835" cy="9657789"/>
        </p:xfrm>
        <a:graphic>
          <a:graphicData uri="http://schemas.openxmlformats.org/drawingml/2006/table">
            <a:tbl>
              <a:tblPr/>
              <a:tblGrid>
                <a:gridCol w="3069079"/>
                <a:gridCol w="4491756"/>
              </a:tblGrid>
              <a:tr h="3143250">
                <a:tc>
                  <a:txBody>
                    <a:bodyPr/>
                    <a:lstStyle/>
                    <a:p>
                      <a:pPr algn="l">
                        <a:lnSpc>
                          <a:spcPts val="3640"/>
                        </a:lnSpc>
                        <a:defRPr/>
                      </a:pPr>
                      <a:r>
                        <a:rPr lang="en-US" sz="2600">
                          <a:solidFill>
                            <a:srgbClr val="2667FF"/>
                          </a:solidFill>
                          <a:latin typeface="Codec Pro Bold" panose="00000600000000000000"/>
                        </a:rPr>
                        <a:t>SCOPE OF</a:t>
                      </a:r>
                      <a:endParaRPr lang="en-US" sz="1100"/>
                    </a:p>
                    <a:p>
                      <a:pPr>
                        <a:lnSpc>
                          <a:spcPts val="3640"/>
                        </a:lnSpc>
                      </a:pPr>
                      <a:r>
                        <a:rPr lang="en-US" sz="2600">
                          <a:solidFill>
                            <a:srgbClr val="2667FF"/>
                          </a:solidFill>
                          <a:latin typeface="Codec Pro Bold" panose="00000600000000000000"/>
                        </a:rPr>
                        <a:t>THE STUDY</a:t>
                      </a:r>
                      <a:endParaRPr lang="en-US" sz="2600">
                        <a:solidFill>
                          <a:srgbClr val="2667FF"/>
                        </a:solidFill>
                        <a:latin typeface="Codec Pro Bold" panose="00000600000000000000"/>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2940"/>
                        </a:lnSpc>
                        <a:defRPr/>
                      </a:pPr>
                      <a:r>
                        <a:rPr lang="en-US" sz="2100">
                          <a:solidFill>
                            <a:srgbClr val="FFFFFF"/>
                          </a:solidFill>
                          <a:latin typeface="Codec Pro" panose="00000500000000000000"/>
                        </a:rPr>
                        <a:t>Lung cancer is one of the most common types of cancer, and it is often not detected until it has progressed to an advanced stage, which can limit treatment options and lead to a poorer prognosis</a:t>
                      </a:r>
                      <a:endParaRPr lang="en-US" sz="110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r>
              <a:tr h="4257675">
                <a:tc>
                  <a:txBody>
                    <a:bodyPr/>
                    <a:lstStyle/>
                    <a:p>
                      <a:pPr algn="l">
                        <a:lnSpc>
                          <a:spcPts val="3640"/>
                        </a:lnSpc>
                        <a:defRPr/>
                      </a:pPr>
                      <a:r>
                        <a:rPr lang="en-US" sz="2600">
                          <a:solidFill>
                            <a:srgbClr val="2667FF"/>
                          </a:solidFill>
                          <a:latin typeface="Codec Pro Bold" panose="00000600000000000000"/>
                        </a:rPr>
                        <a:t>RELEVANCE OF</a:t>
                      </a:r>
                      <a:endParaRPr lang="en-US" sz="1100"/>
                    </a:p>
                    <a:p>
                      <a:pPr>
                        <a:lnSpc>
                          <a:spcPts val="3640"/>
                        </a:lnSpc>
                      </a:pPr>
                      <a:r>
                        <a:rPr lang="en-US" sz="2600">
                          <a:solidFill>
                            <a:srgbClr val="2667FF"/>
                          </a:solidFill>
                          <a:latin typeface="Codec Pro Bold" panose="00000600000000000000"/>
                        </a:rPr>
                        <a:t>THE STUDY</a:t>
                      </a:r>
                      <a:endParaRPr lang="en-US" sz="2600">
                        <a:solidFill>
                          <a:srgbClr val="2667FF"/>
                        </a:solidFill>
                        <a:latin typeface="Codec Pro Bold" panose="00000600000000000000"/>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2940"/>
                        </a:lnSpc>
                        <a:defRPr/>
                      </a:pPr>
                      <a:r>
                        <a:rPr lang="en-US" sz="2100">
                          <a:solidFill>
                            <a:srgbClr val="FFFFFF"/>
                          </a:solidFill>
                          <a:latin typeface="Codec Pro" panose="00000500000000000000"/>
                        </a:rPr>
                        <a:t>By using deep learning and image analysis techniques, this system seeks to accurately predict the likelihood of a patient having lung cancer based on their medical imaging data, allowing for earlier detection and more effective treatment options.</a:t>
                      </a:r>
                      <a:endParaRPr lang="en-US" sz="1100"/>
                    </a:p>
                    <a:p>
                      <a:pPr>
                        <a:lnSpc>
                          <a:spcPts val="2940"/>
                        </a:lnSpc>
                      </a:pPr>
                      <a:endParaRPr lang="en-US" sz="110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r>
              <a:tr h="2256864">
                <a:tc>
                  <a:txBody>
                    <a:bodyPr/>
                    <a:lstStyle/>
                    <a:p>
                      <a:pPr algn="l">
                        <a:lnSpc>
                          <a:spcPts val="3640"/>
                        </a:lnSpc>
                        <a:defRPr/>
                      </a:pPr>
                      <a:endParaRPr lang="en-US" sz="110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l">
                        <a:lnSpc>
                          <a:spcPts val="2940"/>
                        </a:lnSpc>
                        <a:defRPr/>
                      </a:pPr>
                      <a:endParaRPr lang="en-US" sz="1100"/>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r>
            </a:tbl>
          </a:graphicData>
        </a:graphic>
      </p:graphicFrame>
      <p:grpSp>
        <p:nvGrpSpPr>
          <p:cNvPr id="5" name="Group 5"/>
          <p:cNvGrpSpPr>
            <a:grpSpLocks noChangeAspect="1"/>
          </p:cNvGrpSpPr>
          <p:nvPr/>
        </p:nvGrpSpPr>
        <p:grpSpPr>
          <a:xfrm>
            <a:off x="1071644" y="4928293"/>
            <a:ext cx="7216678" cy="4330007"/>
            <a:chOff x="0" y="0"/>
            <a:chExt cx="6350000" cy="3810000"/>
          </a:xfrm>
        </p:grpSpPr>
        <p:sp>
          <p:nvSpPr>
            <p:cNvPr id="6" name="Freeform 6"/>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t="-139097" b="-11058"/>
              </a:stretch>
            </a:blipFill>
          </p:spPr>
          <p:txBody>
            <a:bodyPr/>
            <a:lstStyle/>
            <a:p>
              <a:endParaRPr lang="en-IN"/>
            </a:p>
          </p:txBody>
        </p:sp>
      </p:grpSp>
      <p:grpSp>
        <p:nvGrpSpPr>
          <p:cNvPr id="7" name="Group 7"/>
          <p:cNvGrpSpPr/>
          <p:nvPr/>
        </p:nvGrpSpPr>
        <p:grpSpPr>
          <a:xfrm>
            <a:off x="1028700" y="1028700"/>
            <a:ext cx="7367832" cy="3566476"/>
            <a:chOff x="0" y="0"/>
            <a:chExt cx="9823776" cy="4755301"/>
          </a:xfrm>
        </p:grpSpPr>
        <p:sp>
          <p:nvSpPr>
            <p:cNvPr id="8" name="TextBox 8"/>
            <p:cNvSpPr txBox="1"/>
            <p:nvPr/>
          </p:nvSpPr>
          <p:spPr>
            <a:xfrm>
              <a:off x="0" y="3074457"/>
              <a:ext cx="9823776" cy="1680844"/>
            </a:xfrm>
            <a:prstGeom prst="rect">
              <a:avLst/>
            </a:prstGeom>
          </p:spPr>
          <p:txBody>
            <a:bodyPr lIns="0" tIns="0" rIns="0" bIns="0" rtlCol="0" anchor="t">
              <a:spAutoFit/>
            </a:bodyPr>
            <a:lstStyle/>
            <a:p>
              <a:pPr marL="0" lvl="0" indent="0" algn="l">
                <a:lnSpc>
                  <a:spcPts val="3360"/>
                </a:lnSpc>
                <a:spcBef>
                  <a:spcPct val="0"/>
                </a:spcBef>
              </a:pPr>
              <a:r>
                <a:rPr lang="en-US" sz="2400">
                  <a:solidFill>
                    <a:srgbClr val="FFFFFF"/>
                  </a:solidFill>
                  <a:latin typeface="Codec Pro" panose="00000500000000000000"/>
                </a:rPr>
                <a:t>The problem that the Lung Cancer Prediction System using EfficientNet aims to address is the early detection and prediction of lung cancer </a:t>
              </a:r>
              <a:endParaRPr lang="en-US" sz="2400">
                <a:solidFill>
                  <a:srgbClr val="FFFFFF"/>
                </a:solidFill>
                <a:latin typeface="Codec Pro" panose="00000500000000000000"/>
              </a:endParaRPr>
            </a:p>
          </p:txBody>
        </p:sp>
        <p:sp>
          <p:nvSpPr>
            <p:cNvPr id="9" name="TextBox 9"/>
            <p:cNvSpPr txBox="1"/>
            <p:nvPr/>
          </p:nvSpPr>
          <p:spPr>
            <a:xfrm>
              <a:off x="0" y="-38100"/>
              <a:ext cx="9823776" cy="2959100"/>
            </a:xfrm>
            <a:prstGeom prst="rect">
              <a:avLst/>
            </a:prstGeom>
          </p:spPr>
          <p:txBody>
            <a:bodyPr lIns="0" tIns="0" rIns="0" bIns="0" rtlCol="0" anchor="t">
              <a:spAutoFit/>
            </a:bodyPr>
            <a:lstStyle/>
            <a:p>
              <a:pPr>
                <a:lnSpc>
                  <a:spcPts val="8250"/>
                </a:lnSpc>
              </a:pPr>
              <a:r>
                <a:rPr lang="en-US" sz="7500">
                  <a:solidFill>
                    <a:srgbClr val="FFFFFF"/>
                  </a:solidFill>
                  <a:latin typeface="Codec Pro Bold" panose="00000600000000000000"/>
                </a:rPr>
                <a:t>Problem Statement</a:t>
              </a:r>
              <a:endParaRPr lang="en-US" sz="7500">
                <a:solidFill>
                  <a:srgbClr val="FFFFFF"/>
                </a:solidFill>
                <a:latin typeface="Codec Pro Bold" panose="0000060000000000000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0" y="-84446"/>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1">
              <a:alphaModFix amt="86000"/>
            </a:blip>
            <a:stretch>
              <a:fillRect/>
            </a:stretch>
          </a:blipFill>
        </p:spPr>
        <p:txBody>
          <a:bodyPr/>
          <a:lstStyle/>
          <a:p>
            <a:endParaRPr lang="en-IN"/>
          </a:p>
        </p:txBody>
      </p:sp>
      <p:sp>
        <p:nvSpPr>
          <p:cNvPr id="3" name="Freeform 3"/>
          <p:cNvSpPr/>
          <p:nvPr/>
        </p:nvSpPr>
        <p:spPr>
          <a:xfrm flipH="1">
            <a:off x="651311" y="406454"/>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363435" y="2095844"/>
            <a:ext cx="17924565" cy="5959195"/>
          </a:xfrm>
          <a:prstGeom prst="rect">
            <a:avLst/>
          </a:prstGeom>
        </p:spPr>
        <p:txBody>
          <a:bodyPr lIns="0" tIns="0" rIns="0" bIns="0" rtlCol="0" anchor="t">
            <a:spAutoFit/>
          </a:bodyPr>
          <a:lstStyle/>
          <a:p>
            <a:pPr>
              <a:lnSpc>
                <a:spcPts val="5580"/>
              </a:lnSpc>
              <a:spcBef>
                <a:spcPct val="0"/>
              </a:spcBef>
            </a:pPr>
            <a:r>
              <a:rPr lang="en-US" sz="3985">
                <a:solidFill>
                  <a:srgbClr val="FFFFFF"/>
                </a:solidFill>
                <a:latin typeface="Codec Pro Bold" panose="00000600000000000000"/>
              </a:rPr>
              <a:t>REFERENCE BOOKS</a:t>
            </a:r>
            <a:endParaRPr lang="en-US" sz="3985">
              <a:solidFill>
                <a:srgbClr val="FFFFFF"/>
              </a:solidFill>
              <a:latin typeface="Codec Pro Bold" panose="00000600000000000000"/>
            </a:endParaRPr>
          </a:p>
          <a:p>
            <a:pPr>
              <a:lnSpc>
                <a:spcPts val="3200"/>
              </a:lnSpc>
              <a:spcBef>
                <a:spcPct val="0"/>
              </a:spcBef>
            </a:pPr>
            <a:r>
              <a:rPr lang="en-US" sz="2285">
                <a:solidFill>
                  <a:srgbClr val="FFFFFF"/>
                </a:solidFill>
                <a:latin typeface="Codec Pro Bold" panose="00000600000000000000"/>
              </a:rPr>
              <a:t> </a:t>
            </a:r>
            <a:endParaRPr lang="en-US" sz="2285">
              <a:solidFill>
                <a:srgbClr val="FFFFFF"/>
              </a:solidFill>
              <a:latin typeface="Codec Pro Bold" panose="00000600000000000000"/>
            </a:endParaRPr>
          </a:p>
          <a:p>
            <a:pPr>
              <a:lnSpc>
                <a:spcPts val="3200"/>
              </a:lnSpc>
              <a:spcBef>
                <a:spcPct val="0"/>
              </a:spcBef>
            </a:pPr>
            <a:r>
              <a:rPr lang="en-US" sz="2285">
                <a:solidFill>
                  <a:srgbClr val="FFFFFF"/>
                </a:solidFill>
                <a:latin typeface="Codec Pro Bold" panose="00000600000000000000"/>
              </a:rPr>
              <a:t>"Hands-On Machine Learning with Scikit-Learn and TensorFlow" by Aurélien Géron.</a:t>
            </a:r>
            <a:endParaRPr lang="en-US" sz="2285">
              <a:solidFill>
                <a:srgbClr val="FFFFFF"/>
              </a:solidFill>
              <a:latin typeface="Codec Pro Bold" panose="00000600000000000000"/>
            </a:endParaRPr>
          </a:p>
          <a:p>
            <a:pPr>
              <a:lnSpc>
                <a:spcPts val="3200"/>
              </a:lnSpc>
              <a:spcBef>
                <a:spcPct val="0"/>
              </a:spcBef>
            </a:pPr>
            <a:r>
              <a:rPr lang="en-US" sz="2285">
                <a:solidFill>
                  <a:srgbClr val="FFFFFF"/>
                </a:solidFill>
                <a:latin typeface="Codec Pro Bold" panose="00000600000000000000"/>
              </a:rPr>
              <a:t>"Python Machine Learning" by Sebastian Raschka and Vahid Mirjalili.</a:t>
            </a:r>
            <a:endParaRPr lang="en-US" sz="2285">
              <a:solidFill>
                <a:srgbClr val="FFFFFF"/>
              </a:solidFill>
              <a:latin typeface="Codec Pro Bold" panose="00000600000000000000"/>
            </a:endParaRPr>
          </a:p>
          <a:p>
            <a:pPr>
              <a:lnSpc>
                <a:spcPts val="3200"/>
              </a:lnSpc>
              <a:spcBef>
                <a:spcPct val="0"/>
              </a:spcBef>
            </a:pPr>
            <a:r>
              <a:rPr lang="en-US" sz="2285">
                <a:solidFill>
                  <a:srgbClr val="FFFFFF"/>
                </a:solidFill>
                <a:latin typeface="Codec Pro Bold" panose="00000600000000000000"/>
              </a:rPr>
              <a:t>"Pattern Recognition and Machine Learning" by Christopher M. Bishop.</a:t>
            </a:r>
            <a:endParaRPr lang="en-US" sz="2285">
              <a:solidFill>
                <a:srgbClr val="FFFFFF"/>
              </a:solidFill>
              <a:latin typeface="Codec Pro Bold" panose="00000600000000000000"/>
            </a:endParaRPr>
          </a:p>
          <a:p>
            <a:pPr>
              <a:lnSpc>
                <a:spcPts val="3200"/>
              </a:lnSpc>
              <a:spcBef>
                <a:spcPct val="0"/>
              </a:spcBef>
            </a:pPr>
            <a:r>
              <a:rPr lang="en-US" sz="2285">
                <a:solidFill>
                  <a:srgbClr val="FFFFFF"/>
                </a:solidFill>
                <a:latin typeface="Codec Pro Bold" panose="00000600000000000000"/>
              </a:rPr>
              <a:t>"Machine Learning: A Probabilistic Perspective" by Kevin P. Murphy.</a:t>
            </a:r>
            <a:endParaRPr lang="en-US" sz="2285">
              <a:solidFill>
                <a:srgbClr val="FFFFFF"/>
              </a:solidFill>
              <a:latin typeface="Codec Pro Bold" panose="00000600000000000000"/>
            </a:endParaRPr>
          </a:p>
          <a:p>
            <a:pPr>
              <a:lnSpc>
                <a:spcPts val="3200"/>
              </a:lnSpc>
              <a:spcBef>
                <a:spcPct val="0"/>
              </a:spcBef>
            </a:pPr>
            <a:r>
              <a:rPr lang="en-US" sz="2285">
                <a:solidFill>
                  <a:srgbClr val="FFFFFF"/>
                </a:solidFill>
                <a:latin typeface="Codec Pro Bold" panose="00000600000000000000"/>
              </a:rPr>
              <a:t>"Healthcare Analytics: From Data to Knowledge to Healthcare Improvement" by Hui Yang.</a:t>
            </a:r>
            <a:endParaRPr lang="en-US" sz="2285">
              <a:solidFill>
                <a:srgbClr val="FFFFFF"/>
              </a:solidFill>
              <a:latin typeface="Codec Pro Bold" panose="00000600000000000000"/>
            </a:endParaRPr>
          </a:p>
          <a:p>
            <a:pPr>
              <a:lnSpc>
                <a:spcPts val="3200"/>
              </a:lnSpc>
              <a:spcBef>
                <a:spcPct val="0"/>
              </a:spcBef>
            </a:pPr>
            <a:r>
              <a:rPr lang="en-US" sz="2285">
                <a:solidFill>
                  <a:srgbClr val="FFFFFF"/>
                </a:solidFill>
                <a:latin typeface="Codec Pro Bold" panose="00000600000000000000"/>
              </a:rPr>
              <a:t>"Machine Learning in Medicine: A Complete Overview" by Ton J. Cleophas and Aeilko H. Zwinderman.</a:t>
            </a:r>
            <a:endParaRPr lang="en-US" sz="2285">
              <a:solidFill>
                <a:srgbClr val="FFFFFF"/>
              </a:solidFill>
              <a:latin typeface="Codec Pro Bold" panose="00000600000000000000"/>
            </a:endParaRPr>
          </a:p>
          <a:p>
            <a:pPr>
              <a:lnSpc>
                <a:spcPts val="3200"/>
              </a:lnSpc>
              <a:spcBef>
                <a:spcPct val="0"/>
              </a:spcBef>
            </a:pPr>
            <a:r>
              <a:rPr lang="en-US" sz="2285">
                <a:solidFill>
                  <a:srgbClr val="FFFFFF"/>
                </a:solidFill>
                <a:latin typeface="Codec Pro Bold" panose="00000600000000000000"/>
              </a:rPr>
              <a:t>"Data Science for Healthcare: Methodologies and Applications" by Radhakrishnan Nagarajan, Foyzur Rahman, and Arunima Srivastava.</a:t>
            </a:r>
            <a:endParaRPr lang="en-US" sz="2285">
              <a:solidFill>
                <a:srgbClr val="FFFFFF"/>
              </a:solidFill>
              <a:latin typeface="Codec Pro Bold" panose="00000600000000000000"/>
            </a:endParaRPr>
          </a:p>
          <a:p>
            <a:pPr>
              <a:lnSpc>
                <a:spcPts val="3200"/>
              </a:lnSpc>
              <a:spcBef>
                <a:spcPct val="0"/>
              </a:spcBef>
            </a:pPr>
            <a:r>
              <a:rPr lang="en-US" sz="2285">
                <a:solidFill>
                  <a:srgbClr val="FFFFFF"/>
                </a:solidFill>
                <a:latin typeface="Codec Pro Bold" panose="00000600000000000000"/>
              </a:rPr>
              <a:t>Two scoops of Django for 1.11 by Daniel Greenfeld’s and Audrey Greenfield.</a:t>
            </a:r>
            <a:endParaRPr lang="en-US" sz="2285">
              <a:solidFill>
                <a:srgbClr val="FFFFFF"/>
              </a:solidFill>
              <a:latin typeface="Codec Pro Bold" panose="00000600000000000000"/>
            </a:endParaRPr>
          </a:p>
          <a:p>
            <a:pPr>
              <a:lnSpc>
                <a:spcPts val="3200"/>
              </a:lnSpc>
              <a:spcBef>
                <a:spcPct val="0"/>
              </a:spcBef>
            </a:pPr>
            <a:r>
              <a:rPr lang="en-US" sz="2285">
                <a:solidFill>
                  <a:srgbClr val="FFFFFF"/>
                </a:solidFill>
                <a:latin typeface="Codec Pro Bold" panose="00000600000000000000"/>
              </a:rPr>
              <a:t>Lightweight Django by Elman and Mark Lavin.</a:t>
            </a:r>
            <a:endParaRPr lang="en-US" sz="2285">
              <a:solidFill>
                <a:srgbClr val="FFFFFF"/>
              </a:solidFill>
              <a:latin typeface="Codec Pro Bold" panose="00000600000000000000"/>
            </a:endParaRPr>
          </a:p>
          <a:p>
            <a:pPr>
              <a:lnSpc>
                <a:spcPts val="3200"/>
              </a:lnSpc>
              <a:spcBef>
                <a:spcPct val="0"/>
              </a:spcBef>
            </a:pPr>
            <a:endParaRPr lang="en-US" sz="2285">
              <a:solidFill>
                <a:srgbClr val="FFFFFF"/>
              </a:solidFill>
              <a:latin typeface="Codec Pro Bold" panose="00000600000000000000"/>
            </a:endParaRPr>
          </a:p>
          <a:p>
            <a:pPr>
              <a:lnSpc>
                <a:spcPts val="3200"/>
              </a:lnSpc>
              <a:spcBef>
                <a:spcPct val="0"/>
              </a:spcBef>
            </a:pPr>
            <a:endParaRPr lang="en-US" sz="2285">
              <a:solidFill>
                <a:srgbClr val="FFFF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1"/>
            <a:stretch>
              <a:fillRect t="-38888" b="-38888"/>
            </a:stretch>
          </a:blipFill>
        </p:spPr>
        <p:txBody>
          <a:bodyPr/>
          <a:lstStyle/>
          <a:p>
            <a:endParaRPr lang="en-IN"/>
          </a:p>
        </p:txBody>
      </p:sp>
      <p:sp>
        <p:nvSpPr>
          <p:cNvPr id="3" name="Freeform 3"/>
          <p:cNvSpPr/>
          <p:nvPr/>
        </p:nvSpPr>
        <p:spPr>
          <a:xfrm>
            <a:off x="0"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2">
              <a:alphaModFix amt="86000"/>
            </a:blip>
            <a:stretch>
              <a:fillRect/>
            </a:stretch>
          </a:blipFill>
        </p:spPr>
        <p:txBody>
          <a:bodyPr/>
          <a:lstStyle/>
          <a:p>
            <a:endParaRPr lang="en-IN"/>
          </a:p>
        </p:txBody>
      </p:sp>
      <p:grpSp>
        <p:nvGrpSpPr>
          <p:cNvPr id="4" name="Group 4"/>
          <p:cNvGrpSpPr>
            <a:grpSpLocks noChangeAspect="1"/>
          </p:cNvGrpSpPr>
          <p:nvPr/>
        </p:nvGrpSpPr>
        <p:grpSpPr>
          <a:xfrm>
            <a:off x="532153" y="3312084"/>
            <a:ext cx="3662832" cy="3662832"/>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txBody>
            <a:bodyPr/>
            <a:lstStyle/>
            <a:p>
              <a:endParaRPr lang="en-IN"/>
            </a:p>
          </p:txBody>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r="223"/>
              </a:stretch>
            </a:blipFill>
          </p:spPr>
          <p:txBody>
            <a:bodyPr/>
            <a:lstStyle/>
            <a:p>
              <a:endParaRPr lang="en-IN"/>
            </a:p>
          </p:txBody>
        </p:sp>
      </p:grpSp>
      <p:grpSp>
        <p:nvGrpSpPr>
          <p:cNvPr id="8" name="Group 8"/>
          <p:cNvGrpSpPr>
            <a:grpSpLocks noChangeAspect="1"/>
          </p:cNvGrpSpPr>
          <p:nvPr/>
        </p:nvGrpSpPr>
        <p:grpSpPr>
          <a:xfrm>
            <a:off x="4747332" y="3354307"/>
            <a:ext cx="3662832" cy="3662832"/>
            <a:chOff x="0" y="0"/>
            <a:chExt cx="14840029" cy="14840029"/>
          </a:xfrm>
        </p:grpSpPr>
        <p:sp>
          <p:nvSpPr>
            <p:cNvPr id="9" name="Freeform 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10" name="Freeform 1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txBody>
            <a:bodyPr/>
            <a:lstStyle/>
            <a:p>
              <a:endParaRPr lang="en-IN"/>
            </a:p>
          </p:txBody>
        </p:sp>
        <p:sp>
          <p:nvSpPr>
            <p:cNvPr id="11" name="Freeform 1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77" r="223" b="-277"/>
              </a:stretch>
            </a:blipFill>
          </p:spPr>
          <p:txBody>
            <a:bodyPr/>
            <a:lstStyle/>
            <a:p>
              <a:endParaRPr lang="en-IN"/>
            </a:p>
          </p:txBody>
        </p:sp>
      </p:grpSp>
      <p:grpSp>
        <p:nvGrpSpPr>
          <p:cNvPr id="12" name="Group 12"/>
          <p:cNvGrpSpPr>
            <a:grpSpLocks noChangeAspect="1"/>
          </p:cNvGrpSpPr>
          <p:nvPr/>
        </p:nvGrpSpPr>
        <p:grpSpPr>
          <a:xfrm rot="2495118">
            <a:off x="9429339" y="3312084"/>
            <a:ext cx="3662832" cy="3662832"/>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txBody>
            <a:bodyPr/>
            <a:lstStyle/>
            <a:p>
              <a:endParaRPr lang="en-IN"/>
            </a:p>
          </p:txBody>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10882" r="-10882"/>
              </a:stretch>
            </a:blipFill>
          </p:spPr>
          <p:txBody>
            <a:bodyPr/>
            <a:lstStyle/>
            <a:p>
              <a:endParaRPr lang="en-IN"/>
            </a:p>
          </p:txBody>
        </p:sp>
      </p:grpSp>
      <p:sp>
        <p:nvSpPr>
          <p:cNvPr id="16" name="Freeform 16"/>
          <p:cNvSpPr/>
          <p:nvPr/>
        </p:nvSpPr>
        <p:spPr>
          <a:xfrm>
            <a:off x="15431023" y="7619197"/>
            <a:ext cx="1469330" cy="1421243"/>
          </a:xfrm>
          <a:custGeom>
            <a:avLst/>
            <a:gdLst/>
            <a:ahLst/>
            <a:cxnLst/>
            <a:rect l="l" t="t" r="r" b="b"/>
            <a:pathLst>
              <a:path w="1469330" h="1421243">
                <a:moveTo>
                  <a:pt x="0" y="0"/>
                </a:moveTo>
                <a:lnTo>
                  <a:pt x="1469331" y="0"/>
                </a:lnTo>
                <a:lnTo>
                  <a:pt x="1469331"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Freeform 17"/>
          <p:cNvSpPr/>
          <p:nvPr/>
        </p:nvSpPr>
        <p:spPr>
          <a:xfrm>
            <a:off x="-2368424" y="7867652"/>
            <a:ext cx="5257108" cy="5250537"/>
          </a:xfrm>
          <a:custGeom>
            <a:avLst/>
            <a:gdLst/>
            <a:ahLst/>
            <a:cxnLst/>
            <a:rect l="l" t="t" r="r" b="b"/>
            <a:pathLst>
              <a:path w="5257108" h="5250537">
                <a:moveTo>
                  <a:pt x="0" y="0"/>
                </a:moveTo>
                <a:lnTo>
                  <a:pt x="5257108" y="0"/>
                </a:lnTo>
                <a:lnTo>
                  <a:pt x="5257108" y="5250536"/>
                </a:lnTo>
                <a:lnTo>
                  <a:pt x="0" y="5250536"/>
                </a:lnTo>
                <a:lnTo>
                  <a:pt x="0" y="0"/>
                </a:lnTo>
                <a:close/>
              </a:path>
            </a:pathLst>
          </a:custGeom>
          <a:blipFill>
            <a:blip r:embed="rId8"/>
            <a:stretch>
              <a:fillRect/>
            </a:stretch>
          </a:blipFill>
        </p:spPr>
        <p:txBody>
          <a:bodyPr/>
          <a:lstStyle/>
          <a:p>
            <a:endParaRPr lang="en-IN"/>
          </a:p>
        </p:txBody>
      </p:sp>
      <p:sp>
        <p:nvSpPr>
          <p:cNvPr id="18" name="Freeform 18"/>
          <p:cNvSpPr/>
          <p:nvPr/>
        </p:nvSpPr>
        <p:spPr>
          <a:xfrm>
            <a:off x="15431023" y="-2171348"/>
            <a:ext cx="5257108" cy="5250537"/>
          </a:xfrm>
          <a:custGeom>
            <a:avLst/>
            <a:gdLst/>
            <a:ahLst/>
            <a:cxnLst/>
            <a:rect l="l" t="t" r="r" b="b"/>
            <a:pathLst>
              <a:path w="5257108" h="5250537">
                <a:moveTo>
                  <a:pt x="0" y="0"/>
                </a:moveTo>
                <a:lnTo>
                  <a:pt x="5257108" y="0"/>
                </a:lnTo>
                <a:lnTo>
                  <a:pt x="5257108" y="5250537"/>
                </a:lnTo>
                <a:lnTo>
                  <a:pt x="0" y="5250537"/>
                </a:lnTo>
                <a:lnTo>
                  <a:pt x="0" y="0"/>
                </a:lnTo>
                <a:close/>
              </a:path>
            </a:pathLst>
          </a:custGeom>
          <a:blipFill>
            <a:blip r:embed="rId8"/>
            <a:stretch>
              <a:fillRect/>
            </a:stretch>
          </a:blipFill>
        </p:spPr>
        <p:txBody>
          <a:bodyPr/>
          <a:lstStyle/>
          <a:p>
            <a:endParaRPr lang="en-IN"/>
          </a:p>
        </p:txBody>
      </p:sp>
      <p:sp>
        <p:nvSpPr>
          <p:cNvPr id="19" name="Freeform 19"/>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67000"/>
              <a:extLst>
                <a:ext uri="{96DAC541-7B7A-43D3-8B79-37D633B846F1}">
                  <asvg:svgBlip xmlns:asvg="http://schemas.microsoft.com/office/drawing/2016/SVG/main" r:embed="rId10"/>
                </a:ext>
              </a:extLst>
            </a:blip>
            <a:stretch>
              <a:fillRect/>
            </a:stretch>
          </a:blipFill>
        </p:spPr>
        <p:txBody>
          <a:bodyPr/>
          <a:lstStyle/>
          <a:p>
            <a:endParaRPr lang="en-IN"/>
          </a:p>
        </p:txBody>
      </p:sp>
      <p:grpSp>
        <p:nvGrpSpPr>
          <p:cNvPr id="20" name="Group 20"/>
          <p:cNvGrpSpPr>
            <a:grpSpLocks noChangeAspect="1"/>
          </p:cNvGrpSpPr>
          <p:nvPr/>
        </p:nvGrpSpPr>
        <p:grpSpPr>
          <a:xfrm>
            <a:off x="14109089" y="3312084"/>
            <a:ext cx="3662832" cy="3662832"/>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txBody>
            <a:bodyPr/>
            <a:lstStyle/>
            <a:p>
              <a:endParaRPr lang="en-IN"/>
            </a:p>
          </p:txBody>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1992" r="-1992"/>
              </a:stretch>
            </a:blipFill>
          </p:spPr>
          <p:txBody>
            <a:bodyPr/>
            <a:lstStyle/>
            <a:p>
              <a:endParaRPr lang="en-IN"/>
            </a:p>
          </p:txBody>
        </p:sp>
      </p:grpSp>
      <p:sp>
        <p:nvSpPr>
          <p:cNvPr id="24" name="TextBox 24"/>
          <p:cNvSpPr txBox="1"/>
          <p:nvPr/>
        </p:nvSpPr>
        <p:spPr>
          <a:xfrm>
            <a:off x="5563917" y="1508197"/>
            <a:ext cx="7160167" cy="975873"/>
          </a:xfrm>
          <a:prstGeom prst="rect">
            <a:avLst/>
          </a:prstGeom>
        </p:spPr>
        <p:txBody>
          <a:bodyPr lIns="0" tIns="0" rIns="0" bIns="0" rtlCol="0" anchor="t">
            <a:spAutoFit/>
          </a:bodyPr>
          <a:lstStyle/>
          <a:p>
            <a:pPr marL="0" lvl="0" indent="0" algn="ctr">
              <a:lnSpc>
                <a:spcPts val="7980"/>
              </a:lnSpc>
              <a:spcBef>
                <a:spcPct val="0"/>
              </a:spcBef>
            </a:pPr>
            <a:r>
              <a:rPr lang="en-US" sz="5740">
                <a:solidFill>
                  <a:srgbClr val="048AFF"/>
                </a:solidFill>
                <a:latin typeface="Now Bold" panose="00000800000000000000"/>
              </a:rPr>
              <a:t>Our team</a:t>
            </a:r>
            <a:endParaRPr lang="en-US" sz="5740">
              <a:solidFill>
                <a:srgbClr val="048AFF"/>
              </a:solidFill>
              <a:latin typeface="Now Bold" panose="00000800000000000000"/>
            </a:endParaRPr>
          </a:p>
        </p:txBody>
      </p:sp>
      <p:sp>
        <p:nvSpPr>
          <p:cNvPr id="25" name="TextBox 25"/>
          <p:cNvSpPr txBox="1"/>
          <p:nvPr/>
        </p:nvSpPr>
        <p:spPr>
          <a:xfrm>
            <a:off x="1230243" y="7177776"/>
            <a:ext cx="2266652" cy="410815"/>
          </a:xfrm>
          <a:prstGeom prst="rect">
            <a:avLst/>
          </a:prstGeom>
        </p:spPr>
        <p:txBody>
          <a:bodyPr lIns="0" tIns="0" rIns="0" bIns="0" rtlCol="0" anchor="t">
            <a:spAutoFit/>
          </a:bodyPr>
          <a:lstStyle/>
          <a:p>
            <a:pPr algn="ctr">
              <a:lnSpc>
                <a:spcPts val="3080"/>
              </a:lnSpc>
              <a:spcBef>
                <a:spcPct val="0"/>
              </a:spcBef>
            </a:pPr>
            <a:r>
              <a:rPr lang="en-US" sz="2200">
                <a:solidFill>
                  <a:srgbClr val="048AFF"/>
                </a:solidFill>
                <a:latin typeface="Codec Pro Bold" panose="00000600000000000000"/>
              </a:rPr>
              <a:t>PRIYANKA PATEL</a:t>
            </a:r>
            <a:endParaRPr lang="en-US" sz="2200">
              <a:solidFill>
                <a:srgbClr val="048AFF"/>
              </a:solidFill>
              <a:latin typeface="Codec Pro Bold" panose="00000600000000000000"/>
            </a:endParaRPr>
          </a:p>
        </p:txBody>
      </p:sp>
      <p:sp>
        <p:nvSpPr>
          <p:cNvPr id="26" name="TextBox 26"/>
          <p:cNvSpPr txBox="1"/>
          <p:nvPr/>
        </p:nvSpPr>
        <p:spPr>
          <a:xfrm>
            <a:off x="5441924" y="7177776"/>
            <a:ext cx="2273647" cy="410815"/>
          </a:xfrm>
          <a:prstGeom prst="rect">
            <a:avLst/>
          </a:prstGeom>
        </p:spPr>
        <p:txBody>
          <a:bodyPr lIns="0" tIns="0" rIns="0" bIns="0" rtlCol="0" anchor="t">
            <a:spAutoFit/>
          </a:bodyPr>
          <a:lstStyle/>
          <a:p>
            <a:pPr algn="ctr">
              <a:lnSpc>
                <a:spcPts val="3080"/>
              </a:lnSpc>
              <a:spcBef>
                <a:spcPct val="0"/>
              </a:spcBef>
            </a:pPr>
            <a:r>
              <a:rPr lang="en-US" sz="2200">
                <a:solidFill>
                  <a:srgbClr val="048AFF"/>
                </a:solidFill>
                <a:latin typeface="Codec Pro Bold" panose="00000600000000000000"/>
              </a:rPr>
              <a:t>ANKITA PUROHIT</a:t>
            </a:r>
            <a:endParaRPr lang="en-US" sz="2200">
              <a:solidFill>
                <a:srgbClr val="048AFF"/>
              </a:solidFill>
              <a:latin typeface="Codec Pro Bold" panose="00000600000000000000"/>
            </a:endParaRPr>
          </a:p>
        </p:txBody>
      </p:sp>
      <p:sp>
        <p:nvSpPr>
          <p:cNvPr id="27" name="TextBox 27"/>
          <p:cNvSpPr txBox="1"/>
          <p:nvPr/>
        </p:nvSpPr>
        <p:spPr>
          <a:xfrm>
            <a:off x="8884753" y="7177776"/>
            <a:ext cx="4212134" cy="410815"/>
          </a:xfrm>
          <a:prstGeom prst="rect">
            <a:avLst/>
          </a:prstGeom>
        </p:spPr>
        <p:txBody>
          <a:bodyPr lIns="0" tIns="0" rIns="0" bIns="0" rtlCol="0" anchor="t">
            <a:spAutoFit/>
          </a:bodyPr>
          <a:lstStyle/>
          <a:p>
            <a:pPr algn="ctr">
              <a:lnSpc>
                <a:spcPts val="3080"/>
              </a:lnSpc>
              <a:spcBef>
                <a:spcPct val="0"/>
              </a:spcBef>
            </a:pPr>
            <a:r>
              <a:rPr lang="en-US" sz="2200">
                <a:solidFill>
                  <a:srgbClr val="048AFF"/>
                </a:solidFill>
                <a:latin typeface="Codec Pro Bold" panose="00000600000000000000"/>
              </a:rPr>
              <a:t>PRIYANKA PRIYADARSHINI PATI</a:t>
            </a:r>
            <a:endParaRPr lang="en-US" sz="2200">
              <a:solidFill>
                <a:srgbClr val="048AFF"/>
              </a:solidFill>
              <a:latin typeface="Codec Pro Bold" panose="00000600000000000000"/>
            </a:endParaRPr>
          </a:p>
        </p:txBody>
      </p:sp>
      <p:sp>
        <p:nvSpPr>
          <p:cNvPr id="28" name="TextBox 28"/>
          <p:cNvSpPr txBox="1"/>
          <p:nvPr/>
        </p:nvSpPr>
        <p:spPr>
          <a:xfrm>
            <a:off x="15142941" y="7127316"/>
            <a:ext cx="2045494" cy="410815"/>
          </a:xfrm>
          <a:prstGeom prst="rect">
            <a:avLst/>
          </a:prstGeom>
        </p:spPr>
        <p:txBody>
          <a:bodyPr lIns="0" tIns="0" rIns="0" bIns="0" rtlCol="0" anchor="t">
            <a:spAutoFit/>
          </a:bodyPr>
          <a:lstStyle/>
          <a:p>
            <a:pPr algn="ctr">
              <a:lnSpc>
                <a:spcPts val="3080"/>
              </a:lnSpc>
              <a:spcBef>
                <a:spcPct val="0"/>
              </a:spcBef>
            </a:pPr>
            <a:r>
              <a:rPr lang="en-US" sz="2200">
                <a:solidFill>
                  <a:srgbClr val="048AFF"/>
                </a:solidFill>
                <a:latin typeface="Codec Pro Bold" panose="00000600000000000000"/>
              </a:rPr>
              <a:t>S.MANISH NAIR</a:t>
            </a:r>
            <a:endParaRPr lang="en-US" sz="2200">
              <a:solidFill>
                <a:srgbClr val="048A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1"/>
            <a:stretch>
              <a:fillRect t="-38888" b="-38888"/>
            </a:stretch>
          </a:blipFill>
        </p:spPr>
        <p:txBody>
          <a:bodyPr/>
          <a:lstStyle/>
          <a:p>
            <a:endParaRPr lang="en-IN"/>
          </a:p>
        </p:txBody>
      </p:sp>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2"/>
            <a:stretch>
              <a:fillRect/>
            </a:stretch>
          </a:blipFill>
        </p:spPr>
        <p:txBody>
          <a:bodyPr/>
          <a:lstStyle/>
          <a:p>
            <a:endParaRPr lang="en-IN"/>
          </a:p>
        </p:txBody>
      </p:sp>
      <p:sp>
        <p:nvSpPr>
          <p:cNvPr id="4" name="Freeform 4"/>
          <p:cNvSpPr/>
          <p:nvPr/>
        </p:nvSpPr>
        <p:spPr>
          <a:xfrm>
            <a:off x="0"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3">
              <a:alphaModFix amt="86000"/>
            </a:blip>
            <a:stretch>
              <a:fillRect/>
            </a:stretch>
          </a:blipFill>
        </p:spPr>
        <p:txBody>
          <a:bodyPr/>
          <a:lstStyle/>
          <a:p>
            <a:endParaRPr lang="en-IN"/>
          </a:p>
        </p:txBody>
      </p:sp>
      <p:sp>
        <p:nvSpPr>
          <p:cNvPr id="5" name="Freeform 5"/>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2"/>
            <a:stretch>
              <a:fillRect/>
            </a:stretch>
          </a:blipFill>
        </p:spPr>
        <p:txBody>
          <a:bodyPr/>
          <a:lstStyle/>
          <a:p>
            <a:endParaRPr lang="en-IN"/>
          </a:p>
        </p:txBody>
      </p:sp>
      <p:sp>
        <p:nvSpPr>
          <p:cNvPr id="6" name="TextBox 6"/>
          <p:cNvSpPr txBox="1"/>
          <p:nvPr/>
        </p:nvSpPr>
        <p:spPr>
          <a:xfrm>
            <a:off x="4141139" y="4749861"/>
            <a:ext cx="6437528" cy="496572"/>
          </a:xfrm>
          <a:prstGeom prst="rect">
            <a:avLst/>
          </a:prstGeom>
        </p:spPr>
        <p:txBody>
          <a:bodyPr lIns="0" tIns="0" rIns="0" bIns="0" rtlCol="0" anchor="t">
            <a:spAutoFit/>
          </a:bodyPr>
          <a:lstStyle/>
          <a:p>
            <a:pPr algn="ctr">
              <a:lnSpc>
                <a:spcPts val="4005"/>
              </a:lnSpc>
            </a:pPr>
            <a:r>
              <a:rPr lang="en-US" sz="2925">
                <a:solidFill>
                  <a:srgbClr val="B100E8"/>
                </a:solidFill>
                <a:latin typeface="Now Bold" panose="00000800000000000000"/>
              </a:rPr>
              <a:t>For watching this presentation</a:t>
            </a:r>
            <a:endParaRPr lang="en-US" sz="2925">
              <a:solidFill>
                <a:srgbClr val="B100E8"/>
              </a:solidFill>
              <a:latin typeface="Now Bold" panose="00000800000000000000"/>
            </a:endParaRPr>
          </a:p>
        </p:txBody>
      </p:sp>
      <p:sp>
        <p:nvSpPr>
          <p:cNvPr id="7" name="Freeform 7"/>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1674634" y="3432013"/>
            <a:ext cx="11370537" cy="1384523"/>
          </a:xfrm>
          <a:prstGeom prst="rect">
            <a:avLst/>
          </a:prstGeom>
        </p:spPr>
        <p:txBody>
          <a:bodyPr lIns="0" tIns="0" rIns="0" bIns="0" rtlCol="0" anchor="t">
            <a:spAutoFit/>
          </a:bodyPr>
          <a:lstStyle/>
          <a:p>
            <a:pPr algn="ctr">
              <a:lnSpc>
                <a:spcPts val="11240"/>
              </a:lnSpc>
            </a:pPr>
            <a:r>
              <a:rPr lang="en-US" sz="8085">
                <a:solidFill>
                  <a:srgbClr val="048AFF"/>
                </a:solidFill>
                <a:latin typeface="Now Bold" panose="00000800000000000000"/>
              </a:rPr>
              <a:t>THANK YOU</a:t>
            </a:r>
            <a:endParaRPr lang="en-US" sz="8085">
              <a:solidFill>
                <a:srgbClr val="048AFF"/>
              </a:solidFill>
              <a:latin typeface="Now Bold" panose="000008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5143500"/>
          <a:ext cx="9733406" cy="8262811"/>
        </p:xfrm>
        <a:graphic>
          <a:graphicData uri="http://schemas.openxmlformats.org/drawingml/2006/table">
            <a:tbl>
              <a:tblPr/>
              <a:tblGrid>
                <a:gridCol w="4866703"/>
                <a:gridCol w="4866703"/>
              </a:tblGrid>
              <a:tr h="1088412">
                <a:tc>
                  <a:txBody>
                    <a:bodyPr/>
                    <a:lstStyle/>
                    <a:p>
                      <a:pPr algn="l">
                        <a:lnSpc>
                          <a:spcPts val="3640"/>
                        </a:lnSpc>
                        <a:defRPr/>
                      </a:pPr>
                      <a:r>
                        <a:rPr lang="en-US" sz="2600">
                          <a:solidFill>
                            <a:srgbClr val="000000"/>
                          </a:solidFill>
                          <a:latin typeface="Codec Pro Bold" panose="00000600000000000000"/>
                        </a:rPr>
                        <a:t>OVERVIEW</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tc>
                  <a:txBody>
                    <a:bodyPr/>
                    <a:lstStyle/>
                    <a:p>
                      <a:pPr algn="l">
                        <a:lnSpc>
                          <a:spcPts val="3640"/>
                        </a:lnSpc>
                        <a:defRPr/>
                      </a:pPr>
                      <a:r>
                        <a:rPr lang="en-US" sz="2600">
                          <a:solidFill>
                            <a:srgbClr val="000000"/>
                          </a:solidFill>
                          <a:latin typeface="Codec Pro Bold" panose="00000600000000000000"/>
                        </a:rPr>
                        <a:t>PROPONENTS</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2667FF"/>
                    </a:solidFill>
                  </a:tcPr>
                </a:tc>
              </a:tr>
              <a:tr h="4084041">
                <a:tc>
                  <a:txBody>
                    <a:bodyPr/>
                    <a:lstStyle/>
                    <a:p>
                      <a:pPr algn="l">
                        <a:lnSpc>
                          <a:spcPts val="2940"/>
                        </a:lnSpc>
                        <a:defRPr/>
                      </a:pPr>
                      <a:r>
                        <a:rPr lang="en-US" sz="2100">
                          <a:solidFill>
                            <a:srgbClr val="000000"/>
                          </a:solidFill>
                          <a:latin typeface="Codec Pro" panose="00000500000000000000"/>
                        </a:rPr>
                        <a:t>It is built using Python Django web framework and utilizes an SQLite database. The system has three main modules - user, admin, and doctor.</a:t>
                      </a:r>
                      <a:endParaRPr lang="en-US" sz="1100"/>
                    </a:p>
                    <a:p>
                      <a:pPr>
                        <a:lnSpc>
                          <a:spcPts val="2940"/>
                        </a:lnSpc>
                      </a:pP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Codec Pro" panose="00000500000000000000"/>
                        </a:rPr>
                        <a:t>The system  includes a user interface, allowing users to easily input their medical imaging data and receive a prediction. Additionally, the system includes modules for doctors and administrators, allowing them to manage patient data and view predictions made by the model.</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tr>
              <a:tr h="3090358">
                <a:tc>
                  <a:txBody>
                    <a:bodyPr/>
                    <a:lstStyle/>
                    <a:p>
                      <a:pPr algn="l">
                        <a:lnSpc>
                          <a:spcPts val="2940"/>
                        </a:lnSpc>
                        <a:defRPr/>
                      </a:pP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9525"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tc>
                  <a:txBody>
                    <a:bodyPr/>
                    <a:lstStyle/>
                    <a:p>
                      <a:pPr algn="l">
                        <a:lnSpc>
                          <a:spcPts val="2940"/>
                        </a:lnSpc>
                        <a:defRPr/>
                      </a:pP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9525" cap="flat" cmpd="sng" algn="ctr">
                      <a:solidFill>
                        <a:srgbClr val="1B131B"/>
                      </a:solidFill>
                      <a:prstDash val="solid"/>
                      <a:round/>
                      <a:headEnd type="none" w="med" len="med"/>
                      <a:tailEnd type="none" w="med" len="med"/>
                    </a:lnT>
                    <a:lnB w="9525" cap="flat" cmpd="sng" algn="ctr">
                      <a:solidFill>
                        <a:srgbClr val="1B131B"/>
                      </a:solidFill>
                      <a:prstDash val="solid"/>
                      <a:round/>
                      <a:headEnd type="none" w="med" len="med"/>
                      <a:tailEnd type="none" w="med" len="med"/>
                    </a:lnB>
                  </a:tcPr>
                </a:tc>
              </a:tr>
            </a:tbl>
          </a:graphicData>
        </a:graphic>
      </p:graphicFrame>
      <p:sp>
        <p:nvSpPr>
          <p:cNvPr id="3" name="Freeform 3"/>
          <p:cNvSpPr/>
          <p:nvPr/>
        </p:nvSpPr>
        <p:spPr>
          <a:xfrm rot="1266022">
            <a:off x="5090799" y="-188769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1">
              <a:alphaModFix amt="6999"/>
              <a:extLst>
                <a:ext uri="{96DAC541-7B7A-43D3-8B79-37D633B846F1}">
                  <asvg:svgBlip xmlns:asvg="http://schemas.microsoft.com/office/drawing/2016/SVG/main" r:embed="rId2"/>
                </a:ext>
              </a:extLst>
            </a:blip>
            <a:stretch>
              <a:fillRect/>
            </a:stretch>
          </a:blipFill>
        </p:spPr>
        <p:txBody>
          <a:bodyPr/>
          <a:lstStyle/>
          <a:p>
            <a:endParaRPr lang="en-IN"/>
          </a:p>
        </p:txBody>
      </p:sp>
      <p:grpSp>
        <p:nvGrpSpPr>
          <p:cNvPr id="4" name="Group 4"/>
          <p:cNvGrpSpPr>
            <a:grpSpLocks noChangeAspect="1"/>
          </p:cNvGrpSpPr>
          <p:nvPr/>
        </p:nvGrpSpPr>
        <p:grpSpPr>
          <a:xfrm>
            <a:off x="11843396" y="0"/>
            <a:ext cx="6858000" cy="10287000"/>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34028" t="-73989" r="-39851"/>
              </a:stretch>
            </a:blipFill>
          </p:spPr>
          <p:txBody>
            <a:bodyPr/>
            <a:lstStyle/>
            <a:p>
              <a:endParaRPr lang="en-IN"/>
            </a:p>
          </p:txBody>
        </p:sp>
      </p:grpSp>
      <p:sp>
        <p:nvSpPr>
          <p:cNvPr id="6" name="Freeform 6"/>
          <p:cNvSpPr/>
          <p:nvPr/>
        </p:nvSpPr>
        <p:spPr>
          <a:xfrm>
            <a:off x="9851013" y="5275748"/>
            <a:ext cx="652406" cy="713366"/>
          </a:xfrm>
          <a:custGeom>
            <a:avLst/>
            <a:gdLst/>
            <a:ahLst/>
            <a:cxnLst/>
            <a:rect l="l" t="t" r="r" b="b"/>
            <a:pathLst>
              <a:path w="652406" h="713366">
                <a:moveTo>
                  <a:pt x="0" y="0"/>
                </a:moveTo>
                <a:lnTo>
                  <a:pt x="652406" y="0"/>
                </a:lnTo>
                <a:lnTo>
                  <a:pt x="652406" y="713366"/>
                </a:lnTo>
                <a:lnTo>
                  <a:pt x="0" y="713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4802677" y="5275748"/>
            <a:ext cx="784703" cy="713366"/>
          </a:xfrm>
          <a:custGeom>
            <a:avLst/>
            <a:gdLst/>
            <a:ahLst/>
            <a:cxnLst/>
            <a:rect l="l" t="t" r="r" b="b"/>
            <a:pathLst>
              <a:path w="784703" h="713366">
                <a:moveTo>
                  <a:pt x="0" y="0"/>
                </a:moveTo>
                <a:lnTo>
                  <a:pt x="784703" y="0"/>
                </a:lnTo>
                <a:lnTo>
                  <a:pt x="784703" y="713366"/>
                </a:lnTo>
                <a:lnTo>
                  <a:pt x="0" y="713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TextBox 8"/>
          <p:cNvSpPr txBox="1"/>
          <p:nvPr/>
        </p:nvSpPr>
        <p:spPr>
          <a:xfrm>
            <a:off x="776489" y="3178023"/>
            <a:ext cx="10605999" cy="1191865"/>
          </a:xfrm>
          <a:prstGeom prst="rect">
            <a:avLst/>
          </a:prstGeom>
        </p:spPr>
        <p:txBody>
          <a:bodyPr lIns="0" tIns="0" rIns="0" bIns="0" rtlCol="0" anchor="t">
            <a:spAutoFit/>
          </a:bodyPr>
          <a:lstStyle/>
          <a:p>
            <a:pPr>
              <a:lnSpc>
                <a:spcPts val="3080"/>
              </a:lnSpc>
              <a:spcBef>
                <a:spcPct val="0"/>
              </a:spcBef>
            </a:pPr>
            <a:r>
              <a:rPr lang="en-US" sz="2200">
                <a:solidFill>
                  <a:srgbClr val="000000"/>
                </a:solidFill>
                <a:latin typeface="Codec Pro Bold" panose="00000600000000000000"/>
              </a:rPr>
              <a:t>The proposed system of Lung Cancer Prediction System using EfficientNet is a deep learning-based predictive model that utilizes medical imaging data to accurately predict the likelihood of a patient having lung cancer</a:t>
            </a:r>
            <a:endParaRPr lang="en-US" sz="2200">
              <a:solidFill>
                <a:srgbClr val="000000"/>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1435970"/>
            <a:ext cx="1203885" cy="1172728"/>
            <a:chOff x="0" y="0"/>
            <a:chExt cx="3924555" cy="3822984"/>
          </a:xfrm>
        </p:grpSpPr>
        <p:sp>
          <p:nvSpPr>
            <p:cNvPr id="3" name="Freeform 3"/>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EDAD8"/>
            </a:solidFill>
          </p:spPr>
          <p:txBody>
            <a:bodyPr/>
            <a:lstStyle/>
            <a:p>
              <a:endParaRPr lang="en-IN"/>
            </a:p>
          </p:txBody>
        </p:sp>
      </p:grpSp>
      <p:grpSp>
        <p:nvGrpSpPr>
          <p:cNvPr id="4" name="Group 4"/>
          <p:cNvGrpSpPr/>
          <p:nvPr/>
        </p:nvGrpSpPr>
        <p:grpSpPr>
          <a:xfrm>
            <a:off x="514350" y="3467269"/>
            <a:ext cx="1203885" cy="1172728"/>
            <a:chOff x="0" y="0"/>
            <a:chExt cx="3924555" cy="3822984"/>
          </a:xfrm>
        </p:grpSpPr>
        <p:sp>
          <p:nvSpPr>
            <p:cNvPr id="5" name="Freeform 5"/>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7C9EF"/>
            </a:solidFill>
          </p:spPr>
          <p:txBody>
            <a:bodyPr/>
            <a:lstStyle/>
            <a:p>
              <a:endParaRPr lang="en-IN"/>
            </a:p>
          </p:txBody>
        </p:sp>
      </p:grpSp>
      <p:grpSp>
        <p:nvGrpSpPr>
          <p:cNvPr id="6" name="Group 6"/>
          <p:cNvGrpSpPr/>
          <p:nvPr/>
        </p:nvGrpSpPr>
        <p:grpSpPr>
          <a:xfrm>
            <a:off x="514350" y="5143500"/>
            <a:ext cx="1203885" cy="1172728"/>
            <a:chOff x="0" y="0"/>
            <a:chExt cx="3924555" cy="3822984"/>
          </a:xfrm>
        </p:grpSpPr>
        <p:sp>
          <p:nvSpPr>
            <p:cNvPr id="7" name="Freeform 7"/>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2C92D5"/>
            </a:solidFill>
          </p:spPr>
          <p:txBody>
            <a:bodyPr/>
            <a:lstStyle/>
            <a:p>
              <a:endParaRPr lang="en-IN"/>
            </a:p>
          </p:txBody>
        </p:sp>
      </p:grpSp>
      <p:grpSp>
        <p:nvGrpSpPr>
          <p:cNvPr id="8" name="Group 8"/>
          <p:cNvGrpSpPr/>
          <p:nvPr/>
        </p:nvGrpSpPr>
        <p:grpSpPr>
          <a:xfrm>
            <a:off x="514350" y="7257380"/>
            <a:ext cx="1203885" cy="1172728"/>
            <a:chOff x="0" y="0"/>
            <a:chExt cx="3924555" cy="3822984"/>
          </a:xfrm>
        </p:grpSpPr>
        <p:sp>
          <p:nvSpPr>
            <p:cNvPr id="9" name="Freeform 9"/>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13538A"/>
            </a:solidFill>
          </p:spPr>
          <p:txBody>
            <a:bodyPr/>
            <a:lstStyle/>
            <a:p>
              <a:endParaRPr lang="en-IN"/>
            </a:p>
          </p:txBody>
        </p:sp>
      </p:grpSp>
      <p:sp>
        <p:nvSpPr>
          <p:cNvPr id="10" name="Freeform 10"/>
          <p:cNvSpPr/>
          <p:nvPr/>
        </p:nvSpPr>
        <p:spPr>
          <a:xfrm rot="-10800000">
            <a:off x="796087" y="5299610"/>
            <a:ext cx="719215" cy="719215"/>
          </a:xfrm>
          <a:custGeom>
            <a:avLst/>
            <a:gdLst/>
            <a:ahLst/>
            <a:cxnLst/>
            <a:rect l="l" t="t" r="r" b="b"/>
            <a:pathLst>
              <a:path w="719215" h="719215">
                <a:moveTo>
                  <a:pt x="0" y="0"/>
                </a:moveTo>
                <a:lnTo>
                  <a:pt x="719215" y="0"/>
                </a:lnTo>
                <a:lnTo>
                  <a:pt x="719215" y="719216"/>
                </a:lnTo>
                <a:lnTo>
                  <a:pt x="0" y="71921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a:p>
        </p:txBody>
      </p:sp>
      <p:sp>
        <p:nvSpPr>
          <p:cNvPr id="11" name="Freeform 11"/>
          <p:cNvSpPr/>
          <p:nvPr/>
        </p:nvSpPr>
        <p:spPr>
          <a:xfrm>
            <a:off x="833969" y="7481174"/>
            <a:ext cx="564647" cy="586364"/>
          </a:xfrm>
          <a:custGeom>
            <a:avLst/>
            <a:gdLst/>
            <a:ahLst/>
            <a:cxnLst/>
            <a:rect l="l" t="t" r="r" b="b"/>
            <a:pathLst>
              <a:path w="564647" h="586364">
                <a:moveTo>
                  <a:pt x="0" y="0"/>
                </a:moveTo>
                <a:lnTo>
                  <a:pt x="564647" y="0"/>
                </a:lnTo>
                <a:lnTo>
                  <a:pt x="564647" y="586364"/>
                </a:lnTo>
                <a:lnTo>
                  <a:pt x="0" y="586364"/>
                </a:lnTo>
                <a:lnTo>
                  <a:pt x="0" y="0"/>
                </a:lnTo>
                <a:close/>
              </a:path>
            </a:pathLst>
          </a:custGeom>
          <a:blipFill>
            <a:blip r:embed="rId3">
              <a:extLst>
                <a:ext uri="{96DAC541-7B7A-43D3-8B79-37D633B846F1}">
                  <asvg:svgBlip xmlns:asvg="http://schemas.microsoft.com/office/drawing/2016/SVG/main" r:embed="rId4"/>
                </a:ext>
              </a:extLst>
            </a:blip>
            <a:stretch>
              <a:fillRect l="-48678" t="-42098" r="-54307" b="-53369"/>
            </a:stretch>
          </a:blipFill>
        </p:spPr>
        <p:txBody>
          <a:bodyPr/>
          <a:lstStyle/>
          <a:p>
            <a:endParaRPr lang="en-IN"/>
          </a:p>
        </p:txBody>
      </p:sp>
      <p:sp>
        <p:nvSpPr>
          <p:cNvPr id="12" name="TextBox 12"/>
          <p:cNvSpPr txBox="1"/>
          <p:nvPr/>
        </p:nvSpPr>
        <p:spPr>
          <a:xfrm>
            <a:off x="1889398" y="1807358"/>
            <a:ext cx="6260306" cy="801340"/>
          </a:xfrm>
          <a:prstGeom prst="rect">
            <a:avLst/>
          </a:prstGeom>
        </p:spPr>
        <p:txBody>
          <a:bodyPr lIns="0" tIns="0" rIns="0" bIns="0" rtlCol="0" anchor="t">
            <a:spAutoFit/>
          </a:bodyPr>
          <a:lstStyle/>
          <a:p>
            <a:pPr algn="ctr">
              <a:lnSpc>
                <a:spcPts val="3080"/>
              </a:lnSpc>
              <a:spcBef>
                <a:spcPct val="0"/>
              </a:spcBef>
            </a:pPr>
            <a:r>
              <a:rPr lang="en-US" sz="2200">
                <a:solidFill>
                  <a:srgbClr val="191919"/>
                </a:solidFill>
                <a:latin typeface="Codec Pro Bold" panose="00000600000000000000"/>
              </a:rPr>
              <a:t> A user can create a new account by providing </a:t>
            </a:r>
            <a:endParaRPr lang="en-US" sz="2200">
              <a:solidFill>
                <a:srgbClr val="191919"/>
              </a:solidFill>
              <a:latin typeface="Codec Pro Bold" panose="00000600000000000000"/>
            </a:endParaRPr>
          </a:p>
          <a:p>
            <a:pPr>
              <a:lnSpc>
                <a:spcPts val="3080"/>
              </a:lnSpc>
              <a:spcBef>
                <a:spcPct val="0"/>
              </a:spcBef>
            </a:pPr>
            <a:r>
              <a:rPr lang="en-US" sz="2200">
                <a:solidFill>
                  <a:srgbClr val="191919"/>
                </a:solidFill>
                <a:latin typeface="Codec Pro Bold" panose="00000600000000000000"/>
              </a:rPr>
              <a:t>basic details like name, email, and password.</a:t>
            </a:r>
            <a:endParaRPr lang="en-US" sz="2200">
              <a:solidFill>
                <a:srgbClr val="191919"/>
              </a:solidFill>
              <a:latin typeface="Codec Pro Bold" panose="00000600000000000000"/>
            </a:endParaRPr>
          </a:p>
        </p:txBody>
      </p:sp>
      <p:sp>
        <p:nvSpPr>
          <p:cNvPr id="13" name="TextBox 13"/>
          <p:cNvSpPr txBox="1"/>
          <p:nvPr/>
        </p:nvSpPr>
        <p:spPr>
          <a:xfrm>
            <a:off x="1718235" y="1227673"/>
            <a:ext cx="1959431" cy="655885"/>
          </a:xfrm>
          <a:prstGeom prst="rect">
            <a:avLst/>
          </a:prstGeom>
        </p:spPr>
        <p:txBody>
          <a:bodyPr lIns="0" tIns="0" rIns="0" bIns="0" rtlCol="0" anchor="t">
            <a:spAutoFit/>
          </a:bodyPr>
          <a:lstStyle/>
          <a:p>
            <a:pPr algn="ctr">
              <a:lnSpc>
                <a:spcPts val="4900"/>
              </a:lnSpc>
              <a:spcBef>
                <a:spcPct val="0"/>
              </a:spcBef>
            </a:pPr>
            <a:r>
              <a:rPr lang="en-US" sz="3500">
                <a:solidFill>
                  <a:srgbClr val="191919"/>
                </a:solidFill>
                <a:latin typeface="Codec Pro Bold" panose="00000600000000000000"/>
              </a:rPr>
              <a:t>Signup:</a:t>
            </a:r>
            <a:endParaRPr lang="en-US" sz="3500">
              <a:solidFill>
                <a:srgbClr val="191919"/>
              </a:solidFill>
              <a:latin typeface="Codec Pro Bold" panose="00000600000000000000"/>
            </a:endParaRPr>
          </a:p>
        </p:txBody>
      </p:sp>
      <p:sp>
        <p:nvSpPr>
          <p:cNvPr id="14" name="TextBox 14"/>
          <p:cNvSpPr txBox="1"/>
          <p:nvPr/>
        </p:nvSpPr>
        <p:spPr>
          <a:xfrm>
            <a:off x="1989081" y="3124762"/>
            <a:ext cx="1417740" cy="570715"/>
          </a:xfrm>
          <a:prstGeom prst="rect">
            <a:avLst/>
          </a:prstGeom>
        </p:spPr>
        <p:txBody>
          <a:bodyPr lIns="0" tIns="0" rIns="0" bIns="0" rtlCol="0" anchor="t">
            <a:spAutoFit/>
          </a:bodyPr>
          <a:lstStyle/>
          <a:p>
            <a:pPr algn="ctr">
              <a:lnSpc>
                <a:spcPts val="4245"/>
              </a:lnSpc>
              <a:spcBef>
                <a:spcPct val="0"/>
              </a:spcBef>
            </a:pPr>
            <a:r>
              <a:rPr lang="en-US" sz="3030">
                <a:solidFill>
                  <a:srgbClr val="191919"/>
                </a:solidFill>
                <a:latin typeface="Codec Pro Bold" panose="00000600000000000000"/>
              </a:rPr>
              <a:t>Login:</a:t>
            </a:r>
            <a:endParaRPr lang="en-US" sz="3030">
              <a:solidFill>
                <a:srgbClr val="191919"/>
              </a:solidFill>
              <a:latin typeface="Codec Pro Bold" panose="00000600000000000000"/>
            </a:endParaRPr>
          </a:p>
        </p:txBody>
      </p:sp>
      <p:sp>
        <p:nvSpPr>
          <p:cNvPr id="15" name="TextBox 15"/>
          <p:cNvSpPr txBox="1"/>
          <p:nvPr/>
        </p:nvSpPr>
        <p:spPr>
          <a:xfrm>
            <a:off x="2159968" y="3838657"/>
            <a:ext cx="5719167" cy="801340"/>
          </a:xfrm>
          <a:prstGeom prst="rect">
            <a:avLst/>
          </a:prstGeom>
        </p:spPr>
        <p:txBody>
          <a:bodyPr lIns="0" tIns="0" rIns="0" bIns="0" rtlCol="0" anchor="t">
            <a:spAutoFit/>
          </a:bodyPr>
          <a:lstStyle/>
          <a:p>
            <a:pPr algn="ctr">
              <a:lnSpc>
                <a:spcPts val="3080"/>
              </a:lnSpc>
              <a:spcBef>
                <a:spcPct val="0"/>
              </a:spcBef>
            </a:pPr>
            <a:r>
              <a:rPr lang="en-US" sz="2200">
                <a:solidFill>
                  <a:srgbClr val="191919"/>
                </a:solidFill>
                <a:latin typeface="Codec Pro Bold" panose="00000600000000000000"/>
              </a:rPr>
              <a:t>The users can log in to their account using </a:t>
            </a:r>
            <a:endParaRPr lang="en-US" sz="2200">
              <a:solidFill>
                <a:srgbClr val="191919"/>
              </a:solidFill>
              <a:latin typeface="Codec Pro Bold" panose="00000600000000000000"/>
            </a:endParaRPr>
          </a:p>
          <a:p>
            <a:pPr>
              <a:lnSpc>
                <a:spcPts val="3080"/>
              </a:lnSpc>
              <a:spcBef>
                <a:spcPct val="0"/>
              </a:spcBef>
            </a:pPr>
            <a:r>
              <a:rPr lang="en-US" sz="2200">
                <a:solidFill>
                  <a:srgbClr val="191919"/>
                </a:solidFill>
                <a:latin typeface="Codec Pro Bold" panose="00000600000000000000"/>
              </a:rPr>
              <a:t>the registered email and password.</a:t>
            </a:r>
            <a:endParaRPr lang="en-US" sz="2200">
              <a:solidFill>
                <a:srgbClr val="191919"/>
              </a:solidFill>
              <a:latin typeface="Codec Pro Bold" panose="00000600000000000000"/>
            </a:endParaRPr>
          </a:p>
        </p:txBody>
      </p:sp>
      <p:sp>
        <p:nvSpPr>
          <p:cNvPr id="16" name="TextBox 16"/>
          <p:cNvSpPr txBox="1"/>
          <p:nvPr/>
        </p:nvSpPr>
        <p:spPr>
          <a:xfrm>
            <a:off x="2159968" y="5038725"/>
            <a:ext cx="1880567" cy="540890"/>
          </a:xfrm>
          <a:prstGeom prst="rect">
            <a:avLst/>
          </a:prstGeom>
        </p:spPr>
        <p:txBody>
          <a:bodyPr lIns="0" tIns="0" rIns="0" bIns="0" rtlCol="0" anchor="t">
            <a:spAutoFit/>
          </a:bodyPr>
          <a:lstStyle/>
          <a:p>
            <a:pPr algn="ctr">
              <a:lnSpc>
                <a:spcPts val="4015"/>
              </a:lnSpc>
              <a:spcBef>
                <a:spcPct val="0"/>
              </a:spcBef>
            </a:pPr>
            <a:r>
              <a:rPr lang="en-US" sz="2870">
                <a:solidFill>
                  <a:srgbClr val="191919"/>
                </a:solidFill>
                <a:latin typeface="Codec Pro Bold" panose="00000600000000000000"/>
              </a:rPr>
              <a:t>Prediction:</a:t>
            </a:r>
            <a:endParaRPr lang="en-US" sz="2870">
              <a:solidFill>
                <a:srgbClr val="191919"/>
              </a:solidFill>
              <a:latin typeface="Codec Pro Bold" panose="00000600000000000000"/>
            </a:endParaRPr>
          </a:p>
        </p:txBody>
      </p:sp>
      <p:sp>
        <p:nvSpPr>
          <p:cNvPr id="17" name="TextBox 17"/>
          <p:cNvSpPr txBox="1"/>
          <p:nvPr/>
        </p:nvSpPr>
        <p:spPr>
          <a:xfrm>
            <a:off x="2095776" y="5503415"/>
            <a:ext cx="7461895" cy="1191865"/>
          </a:xfrm>
          <a:prstGeom prst="rect">
            <a:avLst/>
          </a:prstGeom>
        </p:spPr>
        <p:txBody>
          <a:bodyPr lIns="0" tIns="0" rIns="0" bIns="0" rtlCol="0" anchor="t">
            <a:spAutoFit/>
          </a:bodyPr>
          <a:lstStyle/>
          <a:p>
            <a:pPr>
              <a:lnSpc>
                <a:spcPts val="3080"/>
              </a:lnSpc>
              <a:spcBef>
                <a:spcPct val="0"/>
              </a:spcBef>
            </a:pPr>
            <a:r>
              <a:rPr lang="en-US" sz="2200">
                <a:solidFill>
                  <a:srgbClr val="191919"/>
                </a:solidFill>
                <a:latin typeface="Codec Pro Bold" panose="00000600000000000000"/>
              </a:rPr>
              <a:t>The users can upload their chest X-ray image and get the prediction result if the X-ray shows any indication of lung cancer or not..</a:t>
            </a:r>
            <a:endParaRPr lang="en-US" sz="2200">
              <a:solidFill>
                <a:srgbClr val="191919"/>
              </a:solidFill>
              <a:latin typeface="Codec Pro Bold" panose="00000600000000000000"/>
            </a:endParaRPr>
          </a:p>
        </p:txBody>
      </p:sp>
      <p:sp>
        <p:nvSpPr>
          <p:cNvPr id="18" name="TextBox 18"/>
          <p:cNvSpPr txBox="1"/>
          <p:nvPr/>
        </p:nvSpPr>
        <p:spPr>
          <a:xfrm>
            <a:off x="2095776" y="7162130"/>
            <a:ext cx="3600152" cy="469870"/>
          </a:xfrm>
          <a:prstGeom prst="rect">
            <a:avLst/>
          </a:prstGeom>
        </p:spPr>
        <p:txBody>
          <a:bodyPr lIns="0" tIns="0" rIns="0" bIns="0" rtlCol="0" anchor="t">
            <a:spAutoFit/>
          </a:bodyPr>
          <a:lstStyle/>
          <a:p>
            <a:pPr algn="ctr">
              <a:lnSpc>
                <a:spcPts val="3500"/>
              </a:lnSpc>
              <a:spcBef>
                <a:spcPct val="0"/>
              </a:spcBef>
            </a:pPr>
            <a:r>
              <a:rPr lang="en-US" sz="2500">
                <a:solidFill>
                  <a:srgbClr val="191919"/>
                </a:solidFill>
                <a:latin typeface="Codec Pro Bold" panose="00000600000000000000"/>
              </a:rPr>
              <a:t>View Prediction History:</a:t>
            </a:r>
            <a:endParaRPr lang="en-US" sz="2500">
              <a:solidFill>
                <a:srgbClr val="191919"/>
              </a:solidFill>
              <a:latin typeface="Codec Pro Bold" panose="00000600000000000000"/>
            </a:endParaRPr>
          </a:p>
        </p:txBody>
      </p:sp>
      <p:sp>
        <p:nvSpPr>
          <p:cNvPr id="19" name="TextBox 19"/>
          <p:cNvSpPr txBox="1"/>
          <p:nvPr/>
        </p:nvSpPr>
        <p:spPr>
          <a:xfrm>
            <a:off x="2095776" y="7628768"/>
            <a:ext cx="7348091" cy="801340"/>
          </a:xfrm>
          <a:prstGeom prst="rect">
            <a:avLst/>
          </a:prstGeom>
        </p:spPr>
        <p:txBody>
          <a:bodyPr lIns="0" tIns="0" rIns="0" bIns="0" rtlCol="0" anchor="t">
            <a:spAutoFit/>
          </a:bodyPr>
          <a:lstStyle/>
          <a:p>
            <a:pPr algn="ctr">
              <a:lnSpc>
                <a:spcPts val="3080"/>
              </a:lnSpc>
              <a:spcBef>
                <a:spcPct val="0"/>
              </a:spcBef>
            </a:pPr>
            <a:r>
              <a:rPr lang="en-US" sz="2200">
                <a:solidFill>
                  <a:srgbClr val="191919"/>
                </a:solidFill>
                <a:latin typeface="Codec Pro Bold" panose="00000600000000000000"/>
              </a:rPr>
              <a:t>The users can view their past prediction results in their </a:t>
            </a:r>
            <a:endParaRPr lang="en-US" sz="2200">
              <a:solidFill>
                <a:srgbClr val="191919"/>
              </a:solidFill>
              <a:latin typeface="Codec Pro Bold" panose="00000600000000000000"/>
            </a:endParaRPr>
          </a:p>
          <a:p>
            <a:pPr>
              <a:lnSpc>
                <a:spcPts val="3080"/>
              </a:lnSpc>
              <a:spcBef>
                <a:spcPct val="0"/>
              </a:spcBef>
            </a:pPr>
            <a:r>
              <a:rPr lang="en-US" sz="2200">
                <a:solidFill>
                  <a:srgbClr val="191919"/>
                </a:solidFill>
                <a:latin typeface="Codec Pro Bold" panose="00000600000000000000"/>
              </a:rPr>
              <a:t>profile.</a:t>
            </a:r>
            <a:endParaRPr lang="en-US" sz="2200">
              <a:solidFill>
                <a:srgbClr val="191919"/>
              </a:solidFill>
              <a:latin typeface="Codec Pro Bold" panose="00000600000000000000"/>
            </a:endParaRPr>
          </a:p>
        </p:txBody>
      </p:sp>
      <p:grpSp>
        <p:nvGrpSpPr>
          <p:cNvPr id="20" name="Group 20"/>
          <p:cNvGrpSpPr/>
          <p:nvPr/>
        </p:nvGrpSpPr>
        <p:grpSpPr>
          <a:xfrm>
            <a:off x="10039213" y="1297194"/>
            <a:ext cx="1203885" cy="1172728"/>
            <a:chOff x="0" y="0"/>
            <a:chExt cx="3924555" cy="3822984"/>
          </a:xfrm>
        </p:grpSpPr>
        <p:sp>
          <p:nvSpPr>
            <p:cNvPr id="21" name="Freeform 21"/>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EDAD8"/>
            </a:solidFill>
          </p:spPr>
          <p:txBody>
            <a:bodyPr/>
            <a:lstStyle/>
            <a:p>
              <a:endParaRPr lang="en-IN"/>
            </a:p>
          </p:txBody>
        </p:sp>
      </p:grpSp>
      <p:sp>
        <p:nvSpPr>
          <p:cNvPr id="22" name="TextBox 22"/>
          <p:cNvSpPr txBox="1"/>
          <p:nvPr/>
        </p:nvSpPr>
        <p:spPr>
          <a:xfrm>
            <a:off x="11382076" y="1135630"/>
            <a:ext cx="2166193" cy="495905"/>
          </a:xfrm>
          <a:prstGeom prst="rect">
            <a:avLst/>
          </a:prstGeom>
        </p:spPr>
        <p:txBody>
          <a:bodyPr lIns="0" tIns="0" rIns="0" bIns="0" rtlCol="0" anchor="t">
            <a:spAutoFit/>
          </a:bodyPr>
          <a:lstStyle/>
          <a:p>
            <a:pPr algn="ctr">
              <a:lnSpc>
                <a:spcPts val="3640"/>
              </a:lnSpc>
              <a:spcBef>
                <a:spcPct val="0"/>
              </a:spcBef>
            </a:pPr>
            <a:r>
              <a:rPr lang="en-US" sz="2600">
                <a:solidFill>
                  <a:srgbClr val="191919"/>
                </a:solidFill>
                <a:latin typeface="Codec Pro Bold" panose="00000600000000000000"/>
              </a:rPr>
              <a:t>View Doctors:</a:t>
            </a:r>
            <a:endParaRPr lang="en-US" sz="2600">
              <a:solidFill>
                <a:srgbClr val="191919"/>
              </a:solidFill>
              <a:latin typeface="Codec Pro Bold" panose="00000600000000000000"/>
            </a:endParaRPr>
          </a:p>
        </p:txBody>
      </p:sp>
      <p:sp>
        <p:nvSpPr>
          <p:cNvPr id="23" name="TextBox 23"/>
          <p:cNvSpPr txBox="1"/>
          <p:nvPr/>
        </p:nvSpPr>
        <p:spPr>
          <a:xfrm>
            <a:off x="11382076" y="1584141"/>
            <a:ext cx="6905924" cy="1972915"/>
          </a:xfrm>
          <a:prstGeom prst="rect">
            <a:avLst/>
          </a:prstGeom>
        </p:spPr>
        <p:txBody>
          <a:bodyPr lIns="0" tIns="0" rIns="0" bIns="0" rtlCol="0" anchor="t">
            <a:spAutoFit/>
          </a:bodyPr>
          <a:lstStyle/>
          <a:p>
            <a:pPr>
              <a:lnSpc>
                <a:spcPts val="3080"/>
              </a:lnSpc>
              <a:spcBef>
                <a:spcPct val="0"/>
              </a:spcBef>
            </a:pPr>
            <a:r>
              <a:rPr lang="en-US" sz="2200">
                <a:solidFill>
                  <a:srgbClr val="191919"/>
                </a:solidFill>
                <a:latin typeface="Codec Pro Bold" panose="00000600000000000000"/>
              </a:rPr>
              <a:t>Based on the user's area/city, the system recommends doctors who specialize in treating lung cancer. This is done after the prediction, in case the system detects lung cancer in the user's chest X-ray.</a:t>
            </a:r>
            <a:endParaRPr lang="en-US" sz="2200">
              <a:solidFill>
                <a:srgbClr val="191919"/>
              </a:solidFill>
              <a:latin typeface="Codec Pro Bold" panose="00000600000000000000"/>
            </a:endParaRPr>
          </a:p>
        </p:txBody>
      </p:sp>
      <p:grpSp>
        <p:nvGrpSpPr>
          <p:cNvPr id="24" name="Group 24"/>
          <p:cNvGrpSpPr/>
          <p:nvPr/>
        </p:nvGrpSpPr>
        <p:grpSpPr>
          <a:xfrm>
            <a:off x="10039213" y="3467269"/>
            <a:ext cx="1203885" cy="1172728"/>
            <a:chOff x="0" y="0"/>
            <a:chExt cx="3924555" cy="3822984"/>
          </a:xfrm>
        </p:grpSpPr>
        <p:sp>
          <p:nvSpPr>
            <p:cNvPr id="25" name="Freeform 25"/>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7C9EF"/>
            </a:solidFill>
          </p:spPr>
          <p:txBody>
            <a:bodyPr/>
            <a:lstStyle/>
            <a:p>
              <a:endParaRPr lang="en-IN"/>
            </a:p>
          </p:txBody>
        </p:sp>
      </p:grpSp>
      <p:sp>
        <p:nvSpPr>
          <p:cNvPr id="26" name="TextBox 26"/>
          <p:cNvSpPr txBox="1"/>
          <p:nvPr/>
        </p:nvSpPr>
        <p:spPr>
          <a:xfrm>
            <a:off x="11382076" y="3480856"/>
            <a:ext cx="6557891" cy="1282035"/>
          </a:xfrm>
          <a:prstGeom prst="rect">
            <a:avLst/>
          </a:prstGeom>
        </p:spPr>
        <p:txBody>
          <a:bodyPr lIns="0" tIns="0" rIns="0" bIns="0" rtlCol="0" anchor="t">
            <a:spAutoFit/>
          </a:bodyPr>
          <a:lstStyle/>
          <a:p>
            <a:pPr>
              <a:lnSpc>
                <a:spcPts val="3640"/>
              </a:lnSpc>
              <a:spcBef>
                <a:spcPct val="0"/>
              </a:spcBef>
            </a:pPr>
            <a:r>
              <a:rPr lang="en-US" sz="2600">
                <a:solidFill>
                  <a:srgbClr val="191919"/>
                </a:solidFill>
                <a:latin typeface="Codec Pro Bold" panose="00000600000000000000"/>
              </a:rPr>
              <a:t>Edit Profile:</a:t>
            </a:r>
            <a:endParaRPr lang="en-US" sz="2600">
              <a:solidFill>
                <a:srgbClr val="191919"/>
              </a:solidFill>
              <a:latin typeface="Codec Pro Bold" panose="00000600000000000000"/>
            </a:endParaRPr>
          </a:p>
          <a:p>
            <a:pPr>
              <a:lnSpc>
                <a:spcPts val="3080"/>
              </a:lnSpc>
              <a:spcBef>
                <a:spcPct val="0"/>
              </a:spcBef>
            </a:pPr>
            <a:r>
              <a:rPr lang="en-US" sz="2200">
                <a:solidFill>
                  <a:srgbClr val="191919"/>
                </a:solidFill>
                <a:latin typeface="Codec Pro Bold" panose="00000600000000000000"/>
              </a:rPr>
              <a:t> Users can update their profile information like name, email, and contact details.</a:t>
            </a:r>
            <a:endParaRPr lang="en-US" sz="2200">
              <a:solidFill>
                <a:srgbClr val="191919"/>
              </a:solidFill>
              <a:latin typeface="Codec Pro Bold" panose="00000600000000000000"/>
            </a:endParaRPr>
          </a:p>
        </p:txBody>
      </p:sp>
      <p:grpSp>
        <p:nvGrpSpPr>
          <p:cNvPr id="27" name="Group 27"/>
          <p:cNvGrpSpPr/>
          <p:nvPr/>
        </p:nvGrpSpPr>
        <p:grpSpPr>
          <a:xfrm>
            <a:off x="10039213" y="5143500"/>
            <a:ext cx="1203885" cy="1172728"/>
            <a:chOff x="0" y="0"/>
            <a:chExt cx="3924555" cy="3822984"/>
          </a:xfrm>
        </p:grpSpPr>
        <p:sp>
          <p:nvSpPr>
            <p:cNvPr id="28" name="Freeform 28"/>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2C92D5"/>
            </a:solidFill>
          </p:spPr>
          <p:txBody>
            <a:bodyPr/>
            <a:lstStyle/>
            <a:p>
              <a:endParaRPr lang="en-IN"/>
            </a:p>
          </p:txBody>
        </p:sp>
      </p:grpSp>
      <p:sp>
        <p:nvSpPr>
          <p:cNvPr id="29" name="Freeform 29"/>
          <p:cNvSpPr/>
          <p:nvPr/>
        </p:nvSpPr>
        <p:spPr>
          <a:xfrm rot="-10800000">
            <a:off x="10243471" y="5370256"/>
            <a:ext cx="719215" cy="719215"/>
          </a:xfrm>
          <a:custGeom>
            <a:avLst/>
            <a:gdLst/>
            <a:ahLst/>
            <a:cxnLst/>
            <a:rect l="l" t="t" r="r" b="b"/>
            <a:pathLst>
              <a:path w="719215" h="719215">
                <a:moveTo>
                  <a:pt x="0" y="0"/>
                </a:moveTo>
                <a:lnTo>
                  <a:pt x="719215" y="0"/>
                </a:lnTo>
                <a:lnTo>
                  <a:pt x="719215" y="719216"/>
                </a:lnTo>
                <a:lnTo>
                  <a:pt x="0" y="71921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a:p>
        </p:txBody>
      </p:sp>
      <p:sp>
        <p:nvSpPr>
          <p:cNvPr id="30" name="TextBox 30"/>
          <p:cNvSpPr txBox="1"/>
          <p:nvPr/>
        </p:nvSpPr>
        <p:spPr>
          <a:xfrm>
            <a:off x="11382076" y="5112270"/>
            <a:ext cx="6805506" cy="1282035"/>
          </a:xfrm>
          <a:prstGeom prst="rect">
            <a:avLst/>
          </a:prstGeom>
        </p:spPr>
        <p:txBody>
          <a:bodyPr lIns="0" tIns="0" rIns="0" bIns="0" rtlCol="0" anchor="t">
            <a:spAutoFit/>
          </a:bodyPr>
          <a:lstStyle/>
          <a:p>
            <a:pPr>
              <a:lnSpc>
                <a:spcPts val="3640"/>
              </a:lnSpc>
              <a:spcBef>
                <a:spcPct val="0"/>
              </a:spcBef>
            </a:pPr>
            <a:r>
              <a:rPr lang="en-US" sz="2600">
                <a:solidFill>
                  <a:srgbClr val="191919"/>
                </a:solidFill>
                <a:latin typeface="Codec Pro Bold" panose="00000600000000000000"/>
              </a:rPr>
              <a:t>Change Password:</a:t>
            </a:r>
            <a:endParaRPr lang="en-US" sz="2600">
              <a:solidFill>
                <a:srgbClr val="191919"/>
              </a:solidFill>
              <a:latin typeface="Codec Pro Bold" panose="00000600000000000000"/>
            </a:endParaRPr>
          </a:p>
          <a:p>
            <a:pPr>
              <a:lnSpc>
                <a:spcPts val="3080"/>
              </a:lnSpc>
              <a:spcBef>
                <a:spcPct val="0"/>
              </a:spcBef>
            </a:pPr>
            <a:r>
              <a:rPr lang="en-US" sz="2200">
                <a:solidFill>
                  <a:srgbClr val="191919"/>
                </a:solidFill>
                <a:latin typeface="Codec Pro Bold" panose="00000600000000000000"/>
              </a:rPr>
              <a:t> Users can change their login password for security purposes.</a:t>
            </a:r>
            <a:endParaRPr lang="en-US" sz="2200">
              <a:solidFill>
                <a:srgbClr val="191919"/>
              </a:solidFill>
              <a:latin typeface="Codec Pro Bold" panose="00000600000000000000"/>
            </a:endParaRPr>
          </a:p>
        </p:txBody>
      </p:sp>
      <p:grpSp>
        <p:nvGrpSpPr>
          <p:cNvPr id="31" name="Group 31"/>
          <p:cNvGrpSpPr/>
          <p:nvPr/>
        </p:nvGrpSpPr>
        <p:grpSpPr>
          <a:xfrm>
            <a:off x="10039213" y="7118604"/>
            <a:ext cx="1203885" cy="1172728"/>
            <a:chOff x="0" y="0"/>
            <a:chExt cx="3924555" cy="3822984"/>
          </a:xfrm>
        </p:grpSpPr>
        <p:sp>
          <p:nvSpPr>
            <p:cNvPr id="32" name="Freeform 32"/>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13538A"/>
            </a:solidFill>
          </p:spPr>
          <p:txBody>
            <a:bodyPr/>
            <a:lstStyle/>
            <a:p>
              <a:endParaRPr lang="en-IN"/>
            </a:p>
          </p:txBody>
        </p:sp>
      </p:grpSp>
      <p:sp>
        <p:nvSpPr>
          <p:cNvPr id="33" name="TextBox 33"/>
          <p:cNvSpPr txBox="1"/>
          <p:nvPr/>
        </p:nvSpPr>
        <p:spPr>
          <a:xfrm>
            <a:off x="11382076" y="7005920"/>
            <a:ext cx="6263956" cy="801340"/>
          </a:xfrm>
          <a:prstGeom prst="rect">
            <a:avLst/>
          </a:prstGeom>
        </p:spPr>
        <p:txBody>
          <a:bodyPr lIns="0" tIns="0" rIns="0" bIns="0" rtlCol="0" anchor="t">
            <a:spAutoFit/>
          </a:bodyPr>
          <a:lstStyle/>
          <a:p>
            <a:pPr>
              <a:lnSpc>
                <a:spcPts val="3080"/>
              </a:lnSpc>
              <a:spcBef>
                <a:spcPct val="0"/>
              </a:spcBef>
            </a:pPr>
            <a:r>
              <a:rPr lang="en-US" sz="2200">
                <a:solidFill>
                  <a:srgbClr val="191919"/>
                </a:solidFill>
                <a:latin typeface="Codec Pro Bold" panose="00000600000000000000"/>
              </a:rPr>
              <a:t>Logout: Users can log out of the system once they have finished their session.</a:t>
            </a:r>
            <a:endParaRPr lang="en-US" sz="2200">
              <a:solidFill>
                <a:srgbClr val="191919"/>
              </a:solidFill>
              <a:latin typeface="Codec Pro Bold" panose="00000600000000000000"/>
            </a:endParaRPr>
          </a:p>
        </p:txBody>
      </p:sp>
      <p:sp>
        <p:nvSpPr>
          <p:cNvPr id="34" name="Freeform 34"/>
          <p:cNvSpPr/>
          <p:nvPr/>
        </p:nvSpPr>
        <p:spPr>
          <a:xfrm>
            <a:off x="10306878" y="7397375"/>
            <a:ext cx="592401" cy="615185"/>
          </a:xfrm>
          <a:custGeom>
            <a:avLst/>
            <a:gdLst/>
            <a:ahLst/>
            <a:cxnLst/>
            <a:rect l="l" t="t" r="r" b="b"/>
            <a:pathLst>
              <a:path w="592401" h="615185">
                <a:moveTo>
                  <a:pt x="0" y="0"/>
                </a:moveTo>
                <a:lnTo>
                  <a:pt x="592401" y="0"/>
                </a:lnTo>
                <a:lnTo>
                  <a:pt x="592401" y="615185"/>
                </a:lnTo>
                <a:lnTo>
                  <a:pt x="0" y="615185"/>
                </a:lnTo>
                <a:lnTo>
                  <a:pt x="0" y="0"/>
                </a:lnTo>
                <a:close/>
              </a:path>
            </a:pathLst>
          </a:custGeom>
          <a:blipFill>
            <a:blip r:embed="rId3">
              <a:extLst>
                <a:ext uri="{96DAC541-7B7A-43D3-8B79-37D633B846F1}">
                  <asvg:svgBlip xmlns:asvg="http://schemas.microsoft.com/office/drawing/2016/SVG/main" r:embed="rId4"/>
                </a:ext>
              </a:extLst>
            </a:blip>
            <a:stretch>
              <a:fillRect l="-48678" t="-42098" r="-54307" b="-53369"/>
            </a:stretch>
          </a:blipFill>
        </p:spPr>
        <p:txBody>
          <a:bodyPr/>
          <a:lstStyle/>
          <a:p>
            <a:endParaRPr lang="en-IN"/>
          </a:p>
        </p:txBody>
      </p:sp>
      <p:grpSp>
        <p:nvGrpSpPr>
          <p:cNvPr id="35" name="Group 35"/>
          <p:cNvGrpSpPr/>
          <p:nvPr/>
        </p:nvGrpSpPr>
        <p:grpSpPr>
          <a:xfrm>
            <a:off x="514350" y="-462487"/>
            <a:ext cx="6288090" cy="1594911"/>
            <a:chOff x="0" y="0"/>
            <a:chExt cx="20498593" cy="5199262"/>
          </a:xfrm>
        </p:grpSpPr>
        <p:sp>
          <p:nvSpPr>
            <p:cNvPr id="36" name="Freeform 36"/>
            <p:cNvSpPr/>
            <p:nvPr/>
          </p:nvSpPr>
          <p:spPr>
            <a:xfrm>
              <a:off x="0" y="0"/>
              <a:ext cx="20498594" cy="5199262"/>
            </a:xfrm>
            <a:custGeom>
              <a:avLst/>
              <a:gdLst/>
              <a:ahLst/>
              <a:cxnLst/>
              <a:rect l="l" t="t" r="r" b="b"/>
              <a:pathLst>
                <a:path w="20498594" h="5199262">
                  <a:moveTo>
                    <a:pt x="20374133" y="5199262"/>
                  </a:moveTo>
                  <a:lnTo>
                    <a:pt x="124460" y="5199262"/>
                  </a:lnTo>
                  <a:cubicBezTo>
                    <a:pt x="55880" y="5199262"/>
                    <a:pt x="0" y="5143382"/>
                    <a:pt x="0" y="5074802"/>
                  </a:cubicBezTo>
                  <a:lnTo>
                    <a:pt x="0" y="124460"/>
                  </a:lnTo>
                  <a:cubicBezTo>
                    <a:pt x="0" y="55880"/>
                    <a:pt x="55880" y="0"/>
                    <a:pt x="124460" y="0"/>
                  </a:cubicBezTo>
                  <a:lnTo>
                    <a:pt x="20374133" y="0"/>
                  </a:lnTo>
                  <a:cubicBezTo>
                    <a:pt x="20442713" y="0"/>
                    <a:pt x="20498594" y="55880"/>
                    <a:pt x="20498594" y="124460"/>
                  </a:cubicBezTo>
                  <a:lnTo>
                    <a:pt x="20498594" y="5074802"/>
                  </a:lnTo>
                  <a:cubicBezTo>
                    <a:pt x="20498594" y="5143382"/>
                    <a:pt x="20442713" y="5199262"/>
                    <a:pt x="20374133" y="5199262"/>
                  </a:cubicBezTo>
                  <a:close/>
                </a:path>
              </a:pathLst>
            </a:custGeom>
            <a:solidFill>
              <a:srgbClr val="3EDAD8"/>
            </a:solidFill>
          </p:spPr>
          <p:txBody>
            <a:bodyPr/>
            <a:lstStyle/>
            <a:p>
              <a:endParaRPr lang="en-IN"/>
            </a:p>
          </p:txBody>
        </p:sp>
      </p:grpSp>
      <p:sp>
        <p:nvSpPr>
          <p:cNvPr id="37" name="TextBox 37"/>
          <p:cNvSpPr txBox="1"/>
          <p:nvPr/>
        </p:nvSpPr>
        <p:spPr>
          <a:xfrm>
            <a:off x="262776" y="275203"/>
            <a:ext cx="6288090" cy="57147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odec Pro Bold" panose="00000600000000000000"/>
              </a:rPr>
              <a:t>USER MODULES</a:t>
            </a:r>
            <a:endParaRPr lang="en-US" sz="3000">
              <a:solidFill>
                <a:srgbClr val="000000"/>
              </a:solidFill>
              <a:latin typeface="Codec Pro Bold" panose="00000600000000000000"/>
            </a:endParaRPr>
          </a:p>
        </p:txBody>
      </p:sp>
      <p:sp>
        <p:nvSpPr>
          <p:cNvPr id="38" name="Freeform 11"/>
          <p:cNvSpPr/>
          <p:nvPr/>
        </p:nvSpPr>
        <p:spPr>
          <a:xfrm>
            <a:off x="785683" y="1787825"/>
            <a:ext cx="564647" cy="586364"/>
          </a:xfrm>
          <a:custGeom>
            <a:avLst/>
            <a:gdLst/>
            <a:ahLst/>
            <a:cxnLst/>
            <a:rect l="l" t="t" r="r" b="b"/>
            <a:pathLst>
              <a:path w="564647" h="586364">
                <a:moveTo>
                  <a:pt x="0" y="0"/>
                </a:moveTo>
                <a:lnTo>
                  <a:pt x="564647" y="0"/>
                </a:lnTo>
                <a:lnTo>
                  <a:pt x="564647" y="586364"/>
                </a:lnTo>
                <a:lnTo>
                  <a:pt x="0" y="586364"/>
                </a:lnTo>
                <a:lnTo>
                  <a:pt x="0" y="0"/>
                </a:lnTo>
                <a:close/>
              </a:path>
            </a:pathLst>
          </a:custGeom>
          <a:blipFill>
            <a:blip r:embed="rId3">
              <a:extLst>
                <a:ext uri="{96DAC541-7B7A-43D3-8B79-37D633B846F1}">
                  <asvg:svgBlip xmlns:asvg="http://schemas.microsoft.com/office/drawing/2016/SVG/main" r:embed="rId4"/>
                </a:ext>
              </a:extLst>
            </a:blip>
            <a:stretch>
              <a:fillRect l="-48678" t="-42098" r="-54307" b="-53369"/>
            </a:stretch>
          </a:blipFill>
        </p:spPr>
        <p:txBody>
          <a:bodyPr/>
          <a:lstStyle/>
          <a:p>
            <a:endParaRPr lang="en-IN"/>
          </a:p>
        </p:txBody>
      </p:sp>
      <p:sp>
        <p:nvSpPr>
          <p:cNvPr id="39" name="Freeform 11"/>
          <p:cNvSpPr/>
          <p:nvPr/>
        </p:nvSpPr>
        <p:spPr>
          <a:xfrm>
            <a:off x="10349603" y="1435970"/>
            <a:ext cx="564647" cy="586364"/>
          </a:xfrm>
          <a:custGeom>
            <a:avLst/>
            <a:gdLst/>
            <a:ahLst/>
            <a:cxnLst/>
            <a:rect l="l" t="t" r="r" b="b"/>
            <a:pathLst>
              <a:path w="564647" h="586364">
                <a:moveTo>
                  <a:pt x="0" y="0"/>
                </a:moveTo>
                <a:lnTo>
                  <a:pt x="564647" y="0"/>
                </a:lnTo>
                <a:lnTo>
                  <a:pt x="564647" y="586364"/>
                </a:lnTo>
                <a:lnTo>
                  <a:pt x="0" y="586364"/>
                </a:lnTo>
                <a:lnTo>
                  <a:pt x="0" y="0"/>
                </a:lnTo>
                <a:close/>
              </a:path>
            </a:pathLst>
          </a:custGeom>
          <a:blipFill>
            <a:blip r:embed="rId3">
              <a:extLst>
                <a:ext uri="{96DAC541-7B7A-43D3-8B79-37D633B846F1}">
                  <asvg:svgBlip xmlns:asvg="http://schemas.microsoft.com/office/drawing/2016/SVG/main" r:embed="rId4"/>
                </a:ext>
              </a:extLst>
            </a:blip>
            <a:stretch>
              <a:fillRect l="-48678" t="-42098" r="-54307" b="-53369"/>
            </a:stretch>
          </a:blipFill>
        </p:spPr>
        <p:txBody>
          <a:bodyPr/>
          <a:lstStyle/>
          <a:p>
            <a:endParaRPr lang="en-IN"/>
          </a:p>
        </p:txBody>
      </p:sp>
      <p:sp>
        <p:nvSpPr>
          <p:cNvPr id="40" name="Freeform 10"/>
          <p:cNvSpPr/>
          <p:nvPr/>
        </p:nvSpPr>
        <p:spPr>
          <a:xfrm rot="-10800000">
            <a:off x="774836" y="3671261"/>
            <a:ext cx="719215" cy="719215"/>
          </a:xfrm>
          <a:custGeom>
            <a:avLst/>
            <a:gdLst/>
            <a:ahLst/>
            <a:cxnLst/>
            <a:rect l="l" t="t" r="r" b="b"/>
            <a:pathLst>
              <a:path w="719215" h="719215">
                <a:moveTo>
                  <a:pt x="0" y="0"/>
                </a:moveTo>
                <a:lnTo>
                  <a:pt x="719215" y="0"/>
                </a:lnTo>
                <a:lnTo>
                  <a:pt x="719215" y="719216"/>
                </a:lnTo>
                <a:lnTo>
                  <a:pt x="0" y="71921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a:p>
        </p:txBody>
      </p:sp>
      <p:sp>
        <p:nvSpPr>
          <p:cNvPr id="41" name="Freeform 10"/>
          <p:cNvSpPr/>
          <p:nvPr/>
        </p:nvSpPr>
        <p:spPr>
          <a:xfrm rot="-10800000">
            <a:off x="10306878" y="3622706"/>
            <a:ext cx="719215" cy="719215"/>
          </a:xfrm>
          <a:custGeom>
            <a:avLst/>
            <a:gdLst/>
            <a:ahLst/>
            <a:cxnLst/>
            <a:rect l="l" t="t" r="r" b="b"/>
            <a:pathLst>
              <a:path w="719215" h="719215">
                <a:moveTo>
                  <a:pt x="0" y="0"/>
                </a:moveTo>
                <a:lnTo>
                  <a:pt x="719215" y="0"/>
                </a:lnTo>
                <a:lnTo>
                  <a:pt x="719215" y="719216"/>
                </a:lnTo>
                <a:lnTo>
                  <a:pt x="0" y="71921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90489" y="2176356"/>
            <a:ext cx="1070773" cy="880623"/>
            <a:chOff x="0" y="0"/>
            <a:chExt cx="1427697" cy="1174163"/>
          </a:xfrm>
        </p:grpSpPr>
        <p:grpSp>
          <p:nvGrpSpPr>
            <p:cNvPr id="3" name="Group 3"/>
            <p:cNvGrpSpPr/>
            <p:nvPr/>
          </p:nvGrpSpPr>
          <p:grpSpPr>
            <a:xfrm>
              <a:off x="0" y="0"/>
              <a:ext cx="1427697" cy="1174163"/>
              <a:chOff x="0" y="0"/>
              <a:chExt cx="3141031" cy="2583240"/>
            </a:xfrm>
          </p:grpSpPr>
          <p:sp>
            <p:nvSpPr>
              <p:cNvPr id="4" name="Freeform 4"/>
              <p:cNvSpPr/>
              <p:nvPr/>
            </p:nvSpPr>
            <p:spPr>
              <a:xfrm>
                <a:off x="0" y="0"/>
                <a:ext cx="3141031" cy="2583240"/>
              </a:xfrm>
              <a:custGeom>
                <a:avLst/>
                <a:gdLst/>
                <a:ahLst/>
                <a:cxnLst/>
                <a:rect l="l" t="t" r="r" b="b"/>
                <a:pathLst>
                  <a:path w="3141031" h="2583240">
                    <a:moveTo>
                      <a:pt x="3016571" y="2583240"/>
                    </a:moveTo>
                    <a:lnTo>
                      <a:pt x="124460" y="2583240"/>
                    </a:lnTo>
                    <a:cubicBezTo>
                      <a:pt x="55880" y="2583240"/>
                      <a:pt x="0" y="2527360"/>
                      <a:pt x="0" y="2458780"/>
                    </a:cubicBezTo>
                    <a:lnTo>
                      <a:pt x="0" y="124460"/>
                    </a:lnTo>
                    <a:cubicBezTo>
                      <a:pt x="0" y="55880"/>
                      <a:pt x="55880" y="0"/>
                      <a:pt x="124460" y="0"/>
                    </a:cubicBezTo>
                    <a:lnTo>
                      <a:pt x="3016571" y="0"/>
                    </a:lnTo>
                    <a:cubicBezTo>
                      <a:pt x="3085151" y="0"/>
                      <a:pt x="3141031" y="55880"/>
                      <a:pt x="3141031" y="124460"/>
                    </a:cubicBezTo>
                    <a:lnTo>
                      <a:pt x="3141031" y="2458780"/>
                    </a:lnTo>
                    <a:cubicBezTo>
                      <a:pt x="3141031" y="2527360"/>
                      <a:pt x="3085151" y="2583240"/>
                      <a:pt x="3016571" y="2583240"/>
                    </a:cubicBezTo>
                    <a:close/>
                  </a:path>
                </a:pathLst>
              </a:custGeom>
              <a:solidFill>
                <a:srgbClr val="55C4D4"/>
              </a:solidFill>
            </p:spPr>
            <p:txBody>
              <a:bodyPr/>
              <a:lstStyle/>
              <a:p>
                <a:endParaRPr lang="en-IN"/>
              </a:p>
            </p:txBody>
          </p:sp>
        </p:grpSp>
        <p:sp>
          <p:nvSpPr>
            <p:cNvPr id="5" name="Freeform 5"/>
            <p:cNvSpPr/>
            <p:nvPr/>
          </p:nvSpPr>
          <p:spPr>
            <a:xfrm>
              <a:off x="390395" y="277133"/>
              <a:ext cx="646907" cy="646907"/>
            </a:xfrm>
            <a:custGeom>
              <a:avLst/>
              <a:gdLst/>
              <a:ahLst/>
              <a:cxnLst/>
              <a:rect l="l" t="t" r="r" b="b"/>
              <a:pathLst>
                <a:path w="646907" h="646907">
                  <a:moveTo>
                    <a:pt x="0" y="0"/>
                  </a:moveTo>
                  <a:lnTo>
                    <a:pt x="646907" y="0"/>
                  </a:lnTo>
                  <a:lnTo>
                    <a:pt x="646907" y="646907"/>
                  </a:lnTo>
                  <a:lnTo>
                    <a:pt x="0" y="6469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a:p>
          </p:txBody>
        </p:sp>
      </p:grpSp>
      <p:grpSp>
        <p:nvGrpSpPr>
          <p:cNvPr id="6" name="Group 6"/>
          <p:cNvGrpSpPr/>
          <p:nvPr/>
        </p:nvGrpSpPr>
        <p:grpSpPr>
          <a:xfrm>
            <a:off x="889142" y="3940800"/>
            <a:ext cx="1070773" cy="880623"/>
            <a:chOff x="0" y="0"/>
            <a:chExt cx="1427697" cy="1174163"/>
          </a:xfrm>
        </p:grpSpPr>
        <p:grpSp>
          <p:nvGrpSpPr>
            <p:cNvPr id="7" name="Group 7"/>
            <p:cNvGrpSpPr/>
            <p:nvPr/>
          </p:nvGrpSpPr>
          <p:grpSpPr>
            <a:xfrm>
              <a:off x="0" y="0"/>
              <a:ext cx="1427697" cy="1174163"/>
              <a:chOff x="0" y="0"/>
              <a:chExt cx="3141031" cy="2583240"/>
            </a:xfrm>
          </p:grpSpPr>
          <p:sp>
            <p:nvSpPr>
              <p:cNvPr id="8" name="Freeform 8"/>
              <p:cNvSpPr/>
              <p:nvPr/>
            </p:nvSpPr>
            <p:spPr>
              <a:xfrm>
                <a:off x="0" y="0"/>
                <a:ext cx="3141031" cy="2583240"/>
              </a:xfrm>
              <a:custGeom>
                <a:avLst/>
                <a:gdLst/>
                <a:ahLst/>
                <a:cxnLst/>
                <a:rect l="l" t="t" r="r" b="b"/>
                <a:pathLst>
                  <a:path w="3141031" h="2583240">
                    <a:moveTo>
                      <a:pt x="3016571" y="2583240"/>
                    </a:moveTo>
                    <a:lnTo>
                      <a:pt x="124460" y="2583240"/>
                    </a:lnTo>
                    <a:cubicBezTo>
                      <a:pt x="55880" y="2583240"/>
                      <a:pt x="0" y="2527360"/>
                      <a:pt x="0" y="2458780"/>
                    </a:cubicBezTo>
                    <a:lnTo>
                      <a:pt x="0" y="124460"/>
                    </a:lnTo>
                    <a:cubicBezTo>
                      <a:pt x="0" y="55880"/>
                      <a:pt x="55880" y="0"/>
                      <a:pt x="124460" y="0"/>
                    </a:cubicBezTo>
                    <a:lnTo>
                      <a:pt x="3016571" y="0"/>
                    </a:lnTo>
                    <a:cubicBezTo>
                      <a:pt x="3085151" y="0"/>
                      <a:pt x="3141031" y="55880"/>
                      <a:pt x="3141031" y="124460"/>
                    </a:cubicBezTo>
                    <a:lnTo>
                      <a:pt x="3141031" y="2458780"/>
                    </a:lnTo>
                    <a:cubicBezTo>
                      <a:pt x="3141031" y="2527360"/>
                      <a:pt x="3085151" y="2583240"/>
                      <a:pt x="3016571" y="2583240"/>
                    </a:cubicBezTo>
                    <a:close/>
                  </a:path>
                </a:pathLst>
              </a:custGeom>
              <a:solidFill>
                <a:srgbClr val="3EDAD8"/>
              </a:solidFill>
            </p:spPr>
            <p:txBody>
              <a:bodyPr/>
              <a:lstStyle/>
              <a:p>
                <a:endParaRPr lang="en-IN"/>
              </a:p>
            </p:txBody>
          </p:sp>
        </p:grpSp>
        <p:sp>
          <p:nvSpPr>
            <p:cNvPr id="9" name="Freeform 9"/>
            <p:cNvSpPr/>
            <p:nvPr/>
          </p:nvSpPr>
          <p:spPr>
            <a:xfrm>
              <a:off x="391325" y="279455"/>
              <a:ext cx="645047" cy="645047"/>
            </a:xfrm>
            <a:custGeom>
              <a:avLst/>
              <a:gdLst/>
              <a:ahLst/>
              <a:cxnLst/>
              <a:rect l="l" t="t" r="r" b="b"/>
              <a:pathLst>
                <a:path w="645047" h="645047">
                  <a:moveTo>
                    <a:pt x="0" y="0"/>
                  </a:moveTo>
                  <a:lnTo>
                    <a:pt x="645047" y="0"/>
                  </a:lnTo>
                  <a:lnTo>
                    <a:pt x="645047" y="645047"/>
                  </a:lnTo>
                  <a:lnTo>
                    <a:pt x="0" y="645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grpSp>
        <p:nvGrpSpPr>
          <p:cNvPr id="10" name="Group 10"/>
          <p:cNvGrpSpPr/>
          <p:nvPr/>
        </p:nvGrpSpPr>
        <p:grpSpPr>
          <a:xfrm>
            <a:off x="889142" y="2299756"/>
            <a:ext cx="1070773" cy="880623"/>
            <a:chOff x="0" y="0"/>
            <a:chExt cx="1427697" cy="1174163"/>
          </a:xfrm>
        </p:grpSpPr>
        <p:grpSp>
          <p:nvGrpSpPr>
            <p:cNvPr id="11" name="Group 11"/>
            <p:cNvGrpSpPr/>
            <p:nvPr/>
          </p:nvGrpSpPr>
          <p:grpSpPr>
            <a:xfrm>
              <a:off x="0" y="0"/>
              <a:ext cx="1427697" cy="1174163"/>
              <a:chOff x="0" y="0"/>
              <a:chExt cx="3141031" cy="2583240"/>
            </a:xfrm>
          </p:grpSpPr>
          <p:sp>
            <p:nvSpPr>
              <p:cNvPr id="12" name="Freeform 12"/>
              <p:cNvSpPr/>
              <p:nvPr/>
            </p:nvSpPr>
            <p:spPr>
              <a:xfrm>
                <a:off x="0" y="0"/>
                <a:ext cx="3141031" cy="2583240"/>
              </a:xfrm>
              <a:custGeom>
                <a:avLst/>
                <a:gdLst/>
                <a:ahLst/>
                <a:cxnLst/>
                <a:rect l="l" t="t" r="r" b="b"/>
                <a:pathLst>
                  <a:path w="3141031" h="2583240">
                    <a:moveTo>
                      <a:pt x="3016571" y="2583240"/>
                    </a:moveTo>
                    <a:lnTo>
                      <a:pt x="124460" y="2583240"/>
                    </a:lnTo>
                    <a:cubicBezTo>
                      <a:pt x="55880" y="2583240"/>
                      <a:pt x="0" y="2527360"/>
                      <a:pt x="0" y="2458780"/>
                    </a:cubicBezTo>
                    <a:lnTo>
                      <a:pt x="0" y="124460"/>
                    </a:lnTo>
                    <a:cubicBezTo>
                      <a:pt x="0" y="55880"/>
                      <a:pt x="55880" y="0"/>
                      <a:pt x="124460" y="0"/>
                    </a:cubicBezTo>
                    <a:lnTo>
                      <a:pt x="3016571" y="0"/>
                    </a:lnTo>
                    <a:cubicBezTo>
                      <a:pt x="3085151" y="0"/>
                      <a:pt x="3141031" y="55880"/>
                      <a:pt x="3141031" y="124460"/>
                    </a:cubicBezTo>
                    <a:lnTo>
                      <a:pt x="3141031" y="2458780"/>
                    </a:lnTo>
                    <a:cubicBezTo>
                      <a:pt x="3141031" y="2527360"/>
                      <a:pt x="3085151" y="2583240"/>
                      <a:pt x="3016571" y="2583240"/>
                    </a:cubicBezTo>
                    <a:close/>
                  </a:path>
                </a:pathLst>
              </a:custGeom>
              <a:solidFill>
                <a:srgbClr val="55C4D4"/>
              </a:solidFill>
            </p:spPr>
            <p:txBody>
              <a:bodyPr/>
              <a:lstStyle/>
              <a:p>
                <a:endParaRPr lang="en-IN"/>
              </a:p>
            </p:txBody>
          </p:sp>
        </p:grpSp>
        <p:sp>
          <p:nvSpPr>
            <p:cNvPr id="13" name="Freeform 13"/>
            <p:cNvSpPr/>
            <p:nvPr/>
          </p:nvSpPr>
          <p:spPr>
            <a:xfrm>
              <a:off x="404348" y="263628"/>
              <a:ext cx="619897" cy="619897"/>
            </a:xfrm>
            <a:custGeom>
              <a:avLst/>
              <a:gdLst/>
              <a:ahLst/>
              <a:cxnLst/>
              <a:rect l="l" t="t" r="r" b="b"/>
              <a:pathLst>
                <a:path w="619897" h="619897">
                  <a:moveTo>
                    <a:pt x="0" y="0"/>
                  </a:moveTo>
                  <a:lnTo>
                    <a:pt x="619897" y="0"/>
                  </a:lnTo>
                  <a:lnTo>
                    <a:pt x="619897" y="619897"/>
                  </a:lnTo>
                  <a:lnTo>
                    <a:pt x="0" y="619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grpSp>
        <p:nvGrpSpPr>
          <p:cNvPr id="14" name="Group 14"/>
          <p:cNvGrpSpPr/>
          <p:nvPr/>
        </p:nvGrpSpPr>
        <p:grpSpPr>
          <a:xfrm>
            <a:off x="889142" y="6517070"/>
            <a:ext cx="1070773" cy="880623"/>
            <a:chOff x="0" y="0"/>
            <a:chExt cx="1427697" cy="1174163"/>
          </a:xfrm>
        </p:grpSpPr>
        <p:grpSp>
          <p:nvGrpSpPr>
            <p:cNvPr id="15" name="Group 15"/>
            <p:cNvGrpSpPr/>
            <p:nvPr/>
          </p:nvGrpSpPr>
          <p:grpSpPr>
            <a:xfrm>
              <a:off x="0" y="0"/>
              <a:ext cx="1427697" cy="1174163"/>
              <a:chOff x="0" y="0"/>
              <a:chExt cx="3141031" cy="2583240"/>
            </a:xfrm>
          </p:grpSpPr>
          <p:sp>
            <p:nvSpPr>
              <p:cNvPr id="16" name="Freeform 16"/>
              <p:cNvSpPr/>
              <p:nvPr/>
            </p:nvSpPr>
            <p:spPr>
              <a:xfrm>
                <a:off x="0" y="0"/>
                <a:ext cx="3141031" cy="2583240"/>
              </a:xfrm>
              <a:custGeom>
                <a:avLst/>
                <a:gdLst/>
                <a:ahLst/>
                <a:cxnLst/>
                <a:rect l="l" t="t" r="r" b="b"/>
                <a:pathLst>
                  <a:path w="3141031" h="2583240">
                    <a:moveTo>
                      <a:pt x="3016571" y="2583240"/>
                    </a:moveTo>
                    <a:lnTo>
                      <a:pt x="124460" y="2583240"/>
                    </a:lnTo>
                    <a:cubicBezTo>
                      <a:pt x="55880" y="2583240"/>
                      <a:pt x="0" y="2527360"/>
                      <a:pt x="0" y="2458780"/>
                    </a:cubicBezTo>
                    <a:lnTo>
                      <a:pt x="0" y="124460"/>
                    </a:lnTo>
                    <a:cubicBezTo>
                      <a:pt x="0" y="55880"/>
                      <a:pt x="55880" y="0"/>
                      <a:pt x="124460" y="0"/>
                    </a:cubicBezTo>
                    <a:lnTo>
                      <a:pt x="3016571" y="0"/>
                    </a:lnTo>
                    <a:cubicBezTo>
                      <a:pt x="3085151" y="0"/>
                      <a:pt x="3141031" y="55880"/>
                      <a:pt x="3141031" y="124460"/>
                    </a:cubicBezTo>
                    <a:lnTo>
                      <a:pt x="3141031" y="2458780"/>
                    </a:lnTo>
                    <a:cubicBezTo>
                      <a:pt x="3141031" y="2527360"/>
                      <a:pt x="3085151" y="2583240"/>
                      <a:pt x="3016571" y="2583240"/>
                    </a:cubicBezTo>
                    <a:close/>
                  </a:path>
                </a:pathLst>
              </a:custGeom>
              <a:solidFill>
                <a:srgbClr val="37C9EF"/>
              </a:solidFill>
            </p:spPr>
            <p:txBody>
              <a:bodyPr/>
              <a:lstStyle/>
              <a:p>
                <a:endParaRPr lang="en-IN"/>
              </a:p>
            </p:txBody>
          </p:sp>
        </p:grpSp>
        <p:sp>
          <p:nvSpPr>
            <p:cNvPr id="17" name="Freeform 17"/>
            <p:cNvSpPr/>
            <p:nvPr/>
          </p:nvSpPr>
          <p:spPr>
            <a:xfrm rot="-10800000">
              <a:off x="321883" y="181611"/>
              <a:ext cx="783932" cy="783932"/>
            </a:xfrm>
            <a:custGeom>
              <a:avLst/>
              <a:gdLst/>
              <a:ahLst/>
              <a:cxnLst/>
              <a:rect l="l" t="t" r="r" b="b"/>
              <a:pathLst>
                <a:path w="783932" h="783932">
                  <a:moveTo>
                    <a:pt x="0" y="0"/>
                  </a:moveTo>
                  <a:lnTo>
                    <a:pt x="783931" y="0"/>
                  </a:lnTo>
                  <a:lnTo>
                    <a:pt x="783931" y="783932"/>
                  </a:lnTo>
                  <a:lnTo>
                    <a:pt x="0" y="7839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grpSp>
        <p:nvGrpSpPr>
          <p:cNvPr id="18" name="Group 18"/>
          <p:cNvGrpSpPr/>
          <p:nvPr/>
        </p:nvGrpSpPr>
        <p:grpSpPr>
          <a:xfrm>
            <a:off x="8890489" y="3940800"/>
            <a:ext cx="1070773" cy="880623"/>
            <a:chOff x="0" y="0"/>
            <a:chExt cx="1427697" cy="1174163"/>
          </a:xfrm>
        </p:grpSpPr>
        <p:grpSp>
          <p:nvGrpSpPr>
            <p:cNvPr id="19" name="Group 19"/>
            <p:cNvGrpSpPr/>
            <p:nvPr/>
          </p:nvGrpSpPr>
          <p:grpSpPr>
            <a:xfrm>
              <a:off x="0" y="0"/>
              <a:ext cx="1427697" cy="1174163"/>
              <a:chOff x="0" y="0"/>
              <a:chExt cx="3141031" cy="2583240"/>
            </a:xfrm>
          </p:grpSpPr>
          <p:sp>
            <p:nvSpPr>
              <p:cNvPr id="20" name="Freeform 20"/>
              <p:cNvSpPr/>
              <p:nvPr/>
            </p:nvSpPr>
            <p:spPr>
              <a:xfrm>
                <a:off x="0" y="0"/>
                <a:ext cx="3141031" cy="2583240"/>
              </a:xfrm>
              <a:custGeom>
                <a:avLst/>
                <a:gdLst/>
                <a:ahLst/>
                <a:cxnLst/>
                <a:rect l="l" t="t" r="r" b="b"/>
                <a:pathLst>
                  <a:path w="3141031" h="2583240">
                    <a:moveTo>
                      <a:pt x="3016571" y="2583240"/>
                    </a:moveTo>
                    <a:lnTo>
                      <a:pt x="124460" y="2583240"/>
                    </a:lnTo>
                    <a:cubicBezTo>
                      <a:pt x="55880" y="2583240"/>
                      <a:pt x="0" y="2527360"/>
                      <a:pt x="0" y="2458780"/>
                    </a:cubicBezTo>
                    <a:lnTo>
                      <a:pt x="0" y="124460"/>
                    </a:lnTo>
                    <a:cubicBezTo>
                      <a:pt x="0" y="55880"/>
                      <a:pt x="55880" y="0"/>
                      <a:pt x="124460" y="0"/>
                    </a:cubicBezTo>
                    <a:lnTo>
                      <a:pt x="3016571" y="0"/>
                    </a:lnTo>
                    <a:cubicBezTo>
                      <a:pt x="3085151" y="0"/>
                      <a:pt x="3141031" y="55880"/>
                      <a:pt x="3141031" y="124460"/>
                    </a:cubicBezTo>
                    <a:lnTo>
                      <a:pt x="3141031" y="2458780"/>
                    </a:lnTo>
                    <a:cubicBezTo>
                      <a:pt x="3141031" y="2527360"/>
                      <a:pt x="3085151" y="2583240"/>
                      <a:pt x="3016571" y="2583240"/>
                    </a:cubicBezTo>
                    <a:close/>
                  </a:path>
                </a:pathLst>
              </a:custGeom>
              <a:solidFill>
                <a:srgbClr val="3EDAD8"/>
              </a:solidFill>
            </p:spPr>
            <p:txBody>
              <a:bodyPr/>
              <a:lstStyle/>
              <a:p>
                <a:endParaRPr lang="en-IN"/>
              </a:p>
            </p:txBody>
          </p:sp>
        </p:grpSp>
        <p:sp>
          <p:nvSpPr>
            <p:cNvPr id="21" name="Freeform 21"/>
            <p:cNvSpPr/>
            <p:nvPr/>
          </p:nvSpPr>
          <p:spPr>
            <a:xfrm>
              <a:off x="355252" y="296428"/>
              <a:ext cx="717194" cy="717194"/>
            </a:xfrm>
            <a:custGeom>
              <a:avLst/>
              <a:gdLst/>
              <a:ahLst/>
              <a:cxnLst/>
              <a:rect l="l" t="t" r="r" b="b"/>
              <a:pathLst>
                <a:path w="717194" h="717194">
                  <a:moveTo>
                    <a:pt x="0" y="0"/>
                  </a:moveTo>
                  <a:lnTo>
                    <a:pt x="717194" y="0"/>
                  </a:lnTo>
                  <a:lnTo>
                    <a:pt x="717194" y="717194"/>
                  </a:lnTo>
                  <a:lnTo>
                    <a:pt x="0" y="7171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grpSp>
        <p:nvGrpSpPr>
          <p:cNvPr id="22" name="Group 22"/>
          <p:cNvGrpSpPr/>
          <p:nvPr/>
        </p:nvGrpSpPr>
        <p:grpSpPr>
          <a:xfrm>
            <a:off x="0" y="-6738"/>
            <a:ext cx="3919829" cy="1546073"/>
            <a:chOff x="0" y="0"/>
            <a:chExt cx="996694" cy="393119"/>
          </a:xfrm>
        </p:grpSpPr>
        <p:sp>
          <p:nvSpPr>
            <p:cNvPr id="23" name="Freeform 23"/>
            <p:cNvSpPr/>
            <p:nvPr/>
          </p:nvSpPr>
          <p:spPr>
            <a:xfrm>
              <a:off x="0" y="0"/>
              <a:ext cx="996694" cy="393119"/>
            </a:xfrm>
            <a:custGeom>
              <a:avLst/>
              <a:gdLst/>
              <a:ahLst/>
              <a:cxnLst/>
              <a:rect l="l" t="t" r="r" b="b"/>
              <a:pathLst>
                <a:path w="996694" h="393119">
                  <a:moveTo>
                    <a:pt x="5925" y="0"/>
                  </a:moveTo>
                  <a:lnTo>
                    <a:pt x="990768" y="0"/>
                  </a:lnTo>
                  <a:cubicBezTo>
                    <a:pt x="994041" y="0"/>
                    <a:pt x="996694" y="2653"/>
                    <a:pt x="996694" y="5925"/>
                  </a:cubicBezTo>
                  <a:lnTo>
                    <a:pt x="996694" y="387194"/>
                  </a:lnTo>
                  <a:cubicBezTo>
                    <a:pt x="996694" y="388766"/>
                    <a:pt x="996069" y="390273"/>
                    <a:pt x="994958" y="391384"/>
                  </a:cubicBezTo>
                  <a:cubicBezTo>
                    <a:pt x="993847" y="392495"/>
                    <a:pt x="992340" y="393119"/>
                    <a:pt x="990768" y="393119"/>
                  </a:cubicBezTo>
                  <a:lnTo>
                    <a:pt x="5925" y="393119"/>
                  </a:lnTo>
                  <a:cubicBezTo>
                    <a:pt x="2653" y="393119"/>
                    <a:pt x="0" y="390467"/>
                    <a:pt x="0" y="387194"/>
                  </a:cubicBezTo>
                  <a:lnTo>
                    <a:pt x="0" y="5925"/>
                  </a:lnTo>
                  <a:cubicBezTo>
                    <a:pt x="0" y="2653"/>
                    <a:pt x="2653" y="0"/>
                    <a:pt x="5925" y="0"/>
                  </a:cubicBezTo>
                  <a:close/>
                </a:path>
              </a:pathLst>
            </a:custGeom>
            <a:solidFill>
              <a:srgbClr val="13538A"/>
            </a:solidFill>
          </p:spPr>
          <p:txBody>
            <a:bodyPr/>
            <a:lstStyle/>
            <a:p>
              <a:endParaRPr lang="en-IN"/>
            </a:p>
          </p:txBody>
        </p:sp>
        <p:sp>
          <p:nvSpPr>
            <p:cNvPr id="24" name="TextBox 24"/>
            <p:cNvSpPr txBox="1"/>
            <p:nvPr/>
          </p:nvSpPr>
          <p:spPr>
            <a:xfrm>
              <a:off x="0" y="-85725"/>
              <a:ext cx="812800" cy="898525"/>
            </a:xfrm>
            <a:prstGeom prst="rect">
              <a:avLst/>
            </a:prstGeom>
          </p:spPr>
          <p:txBody>
            <a:bodyPr lIns="254000" tIns="254000" rIns="254000" bIns="254000" rtlCol="0" anchor="ctr"/>
            <a:lstStyle/>
            <a:p>
              <a:pPr algn="ctr">
                <a:lnSpc>
                  <a:spcPts val="3900"/>
                </a:lnSpc>
              </a:pPr>
              <a:r>
                <a:rPr lang="en-US" sz="2600" spc="130">
                  <a:solidFill>
                    <a:srgbClr val="FFFFFF"/>
                  </a:solidFill>
                  <a:latin typeface="Aileron Bold" panose="00000800000000000000"/>
                </a:rPr>
                <a:t>DOCTOR MODULES</a:t>
              </a:r>
              <a:endParaRPr lang="en-US" sz="2600" spc="130">
                <a:solidFill>
                  <a:srgbClr val="FFFFFF"/>
                </a:solidFill>
                <a:latin typeface="Aileron Bold" panose="00000800000000000000"/>
              </a:endParaRPr>
            </a:p>
          </p:txBody>
        </p:sp>
      </p:grpSp>
      <p:sp>
        <p:nvSpPr>
          <p:cNvPr id="25" name="TextBox 25"/>
          <p:cNvSpPr txBox="1"/>
          <p:nvPr/>
        </p:nvSpPr>
        <p:spPr>
          <a:xfrm>
            <a:off x="2093843" y="2188878"/>
            <a:ext cx="5928692" cy="1191865"/>
          </a:xfrm>
          <a:prstGeom prst="rect">
            <a:avLst/>
          </a:prstGeom>
        </p:spPr>
        <p:txBody>
          <a:bodyPr lIns="0" tIns="0" rIns="0" bIns="0" rtlCol="0" anchor="t">
            <a:spAutoFit/>
          </a:bodyPr>
          <a:lstStyle/>
          <a:p>
            <a:pPr>
              <a:lnSpc>
                <a:spcPts val="3080"/>
              </a:lnSpc>
              <a:spcBef>
                <a:spcPct val="0"/>
              </a:spcBef>
            </a:pPr>
            <a:r>
              <a:rPr lang="en-US" sz="2200">
                <a:solidFill>
                  <a:srgbClr val="191919"/>
                </a:solidFill>
                <a:latin typeface="Codec Pro Bold" panose="00000600000000000000"/>
              </a:rPr>
              <a:t>Login:</a:t>
            </a:r>
            <a:endParaRPr lang="en-US" sz="2200">
              <a:solidFill>
                <a:srgbClr val="191919"/>
              </a:solidFill>
              <a:latin typeface="Codec Pro Bold" panose="00000600000000000000"/>
            </a:endParaRPr>
          </a:p>
          <a:p>
            <a:pPr>
              <a:lnSpc>
                <a:spcPts val="3080"/>
              </a:lnSpc>
              <a:spcBef>
                <a:spcPct val="0"/>
              </a:spcBef>
            </a:pPr>
            <a:r>
              <a:rPr lang="en-US" sz="2200">
                <a:solidFill>
                  <a:srgbClr val="191919"/>
                </a:solidFill>
                <a:latin typeface="Codec Pro Bold" panose="00000600000000000000"/>
              </a:rPr>
              <a:t> Allows the doctor to log in to their account using their registered credentials.</a:t>
            </a:r>
            <a:endParaRPr lang="en-US" sz="2200">
              <a:solidFill>
                <a:srgbClr val="191919"/>
              </a:solidFill>
              <a:latin typeface="Codec Pro Bold" panose="00000600000000000000"/>
            </a:endParaRPr>
          </a:p>
        </p:txBody>
      </p:sp>
      <p:sp>
        <p:nvSpPr>
          <p:cNvPr id="26" name="TextBox 26"/>
          <p:cNvSpPr txBox="1"/>
          <p:nvPr/>
        </p:nvSpPr>
        <p:spPr>
          <a:xfrm>
            <a:off x="2093843" y="3855075"/>
            <a:ext cx="5440678" cy="2008403"/>
          </a:xfrm>
          <a:prstGeom prst="rect">
            <a:avLst/>
          </a:prstGeom>
        </p:spPr>
        <p:txBody>
          <a:bodyPr lIns="0" tIns="0" rIns="0" bIns="0" rtlCol="0" anchor="t">
            <a:spAutoFit/>
          </a:bodyPr>
          <a:lstStyle/>
          <a:p>
            <a:pPr>
              <a:lnSpc>
                <a:spcPts val="2840"/>
              </a:lnSpc>
              <a:spcBef>
                <a:spcPct val="0"/>
              </a:spcBef>
            </a:pPr>
            <a:r>
              <a:rPr lang="en-US" sz="2030">
                <a:solidFill>
                  <a:srgbClr val="191919"/>
                </a:solidFill>
                <a:latin typeface="Codec Pro Bold" panose="00000600000000000000"/>
              </a:rPr>
              <a:t>Dashboard:</a:t>
            </a:r>
            <a:endParaRPr lang="en-US" sz="2030">
              <a:solidFill>
                <a:srgbClr val="191919"/>
              </a:solidFill>
              <a:latin typeface="Codec Pro Bold" panose="00000600000000000000"/>
            </a:endParaRPr>
          </a:p>
          <a:p>
            <a:pPr>
              <a:lnSpc>
                <a:spcPts val="2560"/>
              </a:lnSpc>
              <a:spcBef>
                <a:spcPct val="0"/>
              </a:spcBef>
            </a:pPr>
            <a:r>
              <a:rPr lang="en-US" sz="1830">
                <a:solidFill>
                  <a:srgbClr val="191919"/>
                </a:solidFill>
                <a:latin typeface="Codec Pro Bold" panose="00000600000000000000"/>
              </a:rPr>
              <a:t> Provides an overview of the doctor's account, including the total number of patients they have treated, the number of patients they have diagnosed with cancer, and the number of patients they have referred to a specialist.</a:t>
            </a:r>
            <a:endParaRPr lang="en-US" sz="1830">
              <a:solidFill>
                <a:srgbClr val="191919"/>
              </a:solidFill>
              <a:latin typeface="Codec Pro Bold" panose="00000600000000000000"/>
            </a:endParaRPr>
          </a:p>
        </p:txBody>
      </p:sp>
      <p:sp>
        <p:nvSpPr>
          <p:cNvPr id="27" name="TextBox 27"/>
          <p:cNvSpPr txBox="1"/>
          <p:nvPr/>
        </p:nvSpPr>
        <p:spPr>
          <a:xfrm>
            <a:off x="2093843" y="6284204"/>
            <a:ext cx="6796646" cy="1972915"/>
          </a:xfrm>
          <a:prstGeom prst="rect">
            <a:avLst/>
          </a:prstGeom>
        </p:spPr>
        <p:txBody>
          <a:bodyPr lIns="0" tIns="0" rIns="0" bIns="0" rtlCol="0" anchor="t">
            <a:spAutoFit/>
          </a:bodyPr>
          <a:lstStyle/>
          <a:p>
            <a:pPr>
              <a:lnSpc>
                <a:spcPts val="3080"/>
              </a:lnSpc>
              <a:spcBef>
                <a:spcPct val="0"/>
              </a:spcBef>
            </a:pPr>
            <a:r>
              <a:rPr lang="en-US" sz="2200">
                <a:solidFill>
                  <a:srgbClr val="191919"/>
                </a:solidFill>
                <a:latin typeface="Codec Pro Bold" panose="00000600000000000000"/>
              </a:rPr>
              <a:t>Patient History:</a:t>
            </a:r>
            <a:endParaRPr lang="en-US" sz="2200">
              <a:solidFill>
                <a:srgbClr val="191919"/>
              </a:solidFill>
              <a:latin typeface="Codec Pro Bold" panose="00000600000000000000"/>
            </a:endParaRPr>
          </a:p>
          <a:p>
            <a:pPr>
              <a:lnSpc>
                <a:spcPts val="3080"/>
              </a:lnSpc>
              <a:spcBef>
                <a:spcPct val="0"/>
              </a:spcBef>
            </a:pPr>
            <a:r>
              <a:rPr lang="en-US" sz="2200">
                <a:solidFill>
                  <a:srgbClr val="191919"/>
                </a:solidFill>
                <a:latin typeface="Codec Pro Bold" panose="00000600000000000000"/>
              </a:rPr>
              <a:t> Allows the doctor to view the complete medical history of each patient they have treated. This includes previous diagnoses, lab results, and radiology reports.</a:t>
            </a:r>
            <a:endParaRPr lang="en-US" sz="2200">
              <a:solidFill>
                <a:srgbClr val="191919"/>
              </a:solidFill>
              <a:latin typeface="Codec Pro Bold" panose="00000600000000000000"/>
            </a:endParaRPr>
          </a:p>
        </p:txBody>
      </p:sp>
      <p:sp>
        <p:nvSpPr>
          <p:cNvPr id="28" name="TextBox 28"/>
          <p:cNvSpPr txBox="1"/>
          <p:nvPr/>
        </p:nvSpPr>
        <p:spPr>
          <a:xfrm>
            <a:off x="10214773" y="2090631"/>
            <a:ext cx="6734510" cy="1600170"/>
          </a:xfrm>
          <a:prstGeom prst="rect">
            <a:avLst/>
          </a:prstGeom>
        </p:spPr>
        <p:txBody>
          <a:bodyPr lIns="0" tIns="0" rIns="0" bIns="0" rtlCol="0" anchor="t">
            <a:spAutoFit/>
          </a:bodyPr>
          <a:lstStyle/>
          <a:p>
            <a:pPr>
              <a:lnSpc>
                <a:spcPts val="3220"/>
              </a:lnSpc>
              <a:spcBef>
                <a:spcPct val="0"/>
              </a:spcBef>
            </a:pPr>
            <a:r>
              <a:rPr lang="en-US" sz="2300">
                <a:solidFill>
                  <a:srgbClr val="191919"/>
                </a:solidFill>
                <a:latin typeface="Codec Pro Bold" panose="00000600000000000000"/>
              </a:rPr>
              <a:t>Profile Management:</a:t>
            </a:r>
            <a:endParaRPr lang="en-US" sz="2300">
              <a:solidFill>
                <a:srgbClr val="191919"/>
              </a:solidFill>
              <a:latin typeface="Codec Pro Bold" panose="00000600000000000000"/>
            </a:endParaRPr>
          </a:p>
          <a:p>
            <a:pPr>
              <a:lnSpc>
                <a:spcPts val="3080"/>
              </a:lnSpc>
              <a:spcBef>
                <a:spcPct val="0"/>
              </a:spcBef>
            </a:pPr>
            <a:r>
              <a:rPr lang="en-US" sz="2200">
                <a:solidFill>
                  <a:srgbClr val="191919"/>
                </a:solidFill>
                <a:latin typeface="Codec Pro Bold" panose="00000600000000000000"/>
              </a:rPr>
              <a:t> Allows the doctor to manage their account details, including personal information, contact details, and login credentials.</a:t>
            </a:r>
            <a:endParaRPr lang="en-US" sz="2200">
              <a:solidFill>
                <a:srgbClr val="191919"/>
              </a:solidFill>
              <a:latin typeface="Codec Pro Bold" panose="00000600000000000000"/>
            </a:endParaRPr>
          </a:p>
        </p:txBody>
      </p:sp>
      <p:sp>
        <p:nvSpPr>
          <p:cNvPr id="29" name="TextBox 29"/>
          <p:cNvSpPr txBox="1"/>
          <p:nvPr/>
        </p:nvSpPr>
        <p:spPr>
          <a:xfrm>
            <a:off x="10094611" y="3864600"/>
            <a:ext cx="5520945" cy="1191865"/>
          </a:xfrm>
          <a:prstGeom prst="rect">
            <a:avLst/>
          </a:prstGeom>
        </p:spPr>
        <p:txBody>
          <a:bodyPr lIns="0" tIns="0" rIns="0" bIns="0" rtlCol="0" anchor="t">
            <a:spAutoFit/>
          </a:bodyPr>
          <a:lstStyle/>
          <a:p>
            <a:pPr>
              <a:lnSpc>
                <a:spcPts val="3080"/>
              </a:lnSpc>
              <a:spcBef>
                <a:spcPct val="0"/>
              </a:spcBef>
            </a:pPr>
            <a:r>
              <a:rPr lang="en-US" sz="2200">
                <a:solidFill>
                  <a:srgbClr val="191919"/>
                </a:solidFill>
                <a:latin typeface="Codec Pro Bold" panose="00000600000000000000"/>
              </a:rPr>
              <a:t>Logout:</a:t>
            </a:r>
            <a:endParaRPr lang="en-US" sz="2200">
              <a:solidFill>
                <a:srgbClr val="191919"/>
              </a:solidFill>
              <a:latin typeface="Codec Pro Bold" panose="00000600000000000000"/>
            </a:endParaRPr>
          </a:p>
          <a:p>
            <a:pPr>
              <a:lnSpc>
                <a:spcPts val="3080"/>
              </a:lnSpc>
              <a:spcBef>
                <a:spcPct val="0"/>
              </a:spcBef>
            </a:pPr>
            <a:r>
              <a:rPr lang="en-US" sz="2200">
                <a:solidFill>
                  <a:srgbClr val="191919"/>
                </a:solidFill>
                <a:latin typeface="Codec Pro Bold" panose="00000600000000000000"/>
              </a:rPr>
              <a:t> Enables the doctor to log out of their account and end their session.</a:t>
            </a:r>
            <a:endParaRPr lang="en-US" sz="2200">
              <a:solidFill>
                <a:srgbClr val="191919"/>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1640" y="2451160"/>
            <a:ext cx="1505623" cy="1165916"/>
            <a:chOff x="0" y="0"/>
            <a:chExt cx="396543" cy="307073"/>
          </a:xfrm>
        </p:grpSpPr>
        <p:sp>
          <p:nvSpPr>
            <p:cNvPr id="3" name="Freeform 3"/>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86EAE9"/>
            </a:solidFill>
          </p:spPr>
          <p:txBody>
            <a:bodyPr/>
            <a:lstStyle/>
            <a:p>
              <a:endParaRPr lang="en-IN"/>
            </a:p>
          </p:txBody>
        </p:sp>
        <p:sp>
          <p:nvSpPr>
            <p:cNvPr id="4" name="TextBox 4"/>
            <p:cNvSpPr txBox="1"/>
            <p:nvPr/>
          </p:nvSpPr>
          <p:spPr>
            <a:xfrm>
              <a:off x="0" y="-28575"/>
              <a:ext cx="812800" cy="841375"/>
            </a:xfrm>
            <a:prstGeom prst="rect">
              <a:avLst/>
            </a:prstGeom>
          </p:spPr>
          <p:txBody>
            <a:bodyPr lIns="254000" tIns="254000" rIns="254000" bIns="254000" rtlCol="0" anchor="ctr"/>
            <a:lstStyle/>
            <a:p>
              <a:pPr algn="ctr">
                <a:lnSpc>
                  <a:spcPts val="3120"/>
                </a:lnSpc>
              </a:pPr>
            </a:p>
          </p:txBody>
        </p:sp>
      </p:grpSp>
      <p:grpSp>
        <p:nvGrpSpPr>
          <p:cNvPr id="5" name="Group 5"/>
          <p:cNvGrpSpPr/>
          <p:nvPr/>
        </p:nvGrpSpPr>
        <p:grpSpPr>
          <a:xfrm>
            <a:off x="9639268" y="5964881"/>
            <a:ext cx="1505623" cy="1165916"/>
            <a:chOff x="0" y="0"/>
            <a:chExt cx="396543" cy="307073"/>
          </a:xfrm>
        </p:grpSpPr>
        <p:sp>
          <p:nvSpPr>
            <p:cNvPr id="6" name="Freeform 6"/>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86EAE9"/>
            </a:solidFill>
          </p:spPr>
          <p:txBody>
            <a:bodyPr/>
            <a:lstStyle/>
            <a:p>
              <a:endParaRPr lang="en-IN"/>
            </a:p>
          </p:txBody>
        </p:sp>
        <p:sp>
          <p:nvSpPr>
            <p:cNvPr id="7" name="TextBox 7"/>
            <p:cNvSpPr txBox="1"/>
            <p:nvPr/>
          </p:nvSpPr>
          <p:spPr>
            <a:xfrm>
              <a:off x="0" y="-28575"/>
              <a:ext cx="812800" cy="841375"/>
            </a:xfrm>
            <a:prstGeom prst="rect">
              <a:avLst/>
            </a:prstGeom>
          </p:spPr>
          <p:txBody>
            <a:bodyPr lIns="254000" tIns="254000" rIns="254000" bIns="254000" rtlCol="0" anchor="ctr"/>
            <a:lstStyle/>
            <a:p>
              <a:pPr algn="ctr">
                <a:lnSpc>
                  <a:spcPts val="3120"/>
                </a:lnSpc>
              </a:pPr>
            </a:p>
          </p:txBody>
        </p:sp>
      </p:grpSp>
      <p:grpSp>
        <p:nvGrpSpPr>
          <p:cNvPr id="8" name="Group 8"/>
          <p:cNvGrpSpPr/>
          <p:nvPr/>
        </p:nvGrpSpPr>
        <p:grpSpPr>
          <a:xfrm>
            <a:off x="872548" y="4108226"/>
            <a:ext cx="1383807" cy="1165916"/>
            <a:chOff x="0" y="0"/>
            <a:chExt cx="364460" cy="307073"/>
          </a:xfrm>
        </p:grpSpPr>
        <p:sp>
          <p:nvSpPr>
            <p:cNvPr id="9" name="Freeform 9"/>
            <p:cNvSpPr/>
            <p:nvPr/>
          </p:nvSpPr>
          <p:spPr>
            <a:xfrm>
              <a:off x="0" y="0"/>
              <a:ext cx="364460" cy="307073"/>
            </a:xfrm>
            <a:custGeom>
              <a:avLst/>
              <a:gdLst/>
              <a:ahLst/>
              <a:cxnLst/>
              <a:rect l="l" t="t" r="r" b="b"/>
              <a:pathLst>
                <a:path w="364460" h="307073">
                  <a:moveTo>
                    <a:pt x="83920" y="0"/>
                  </a:moveTo>
                  <a:lnTo>
                    <a:pt x="280540" y="0"/>
                  </a:lnTo>
                  <a:cubicBezTo>
                    <a:pt x="302797" y="0"/>
                    <a:pt x="324142" y="8842"/>
                    <a:pt x="339880" y="24580"/>
                  </a:cubicBezTo>
                  <a:cubicBezTo>
                    <a:pt x="355618" y="40318"/>
                    <a:pt x="364460" y="61663"/>
                    <a:pt x="364460" y="83920"/>
                  </a:cubicBezTo>
                  <a:lnTo>
                    <a:pt x="364460" y="223153"/>
                  </a:lnTo>
                  <a:cubicBezTo>
                    <a:pt x="364460" y="245410"/>
                    <a:pt x="355618" y="266755"/>
                    <a:pt x="339880" y="282493"/>
                  </a:cubicBezTo>
                  <a:cubicBezTo>
                    <a:pt x="324142" y="298231"/>
                    <a:pt x="302797" y="307073"/>
                    <a:pt x="280540" y="307073"/>
                  </a:cubicBezTo>
                  <a:lnTo>
                    <a:pt x="83920" y="307073"/>
                  </a:lnTo>
                  <a:cubicBezTo>
                    <a:pt x="61663" y="307073"/>
                    <a:pt x="40318" y="298231"/>
                    <a:pt x="24580" y="282493"/>
                  </a:cubicBezTo>
                  <a:cubicBezTo>
                    <a:pt x="8842" y="266755"/>
                    <a:pt x="0" y="245410"/>
                    <a:pt x="0" y="223153"/>
                  </a:cubicBezTo>
                  <a:lnTo>
                    <a:pt x="0" y="83920"/>
                  </a:lnTo>
                  <a:cubicBezTo>
                    <a:pt x="0" y="61663"/>
                    <a:pt x="8842" y="40318"/>
                    <a:pt x="24580" y="24580"/>
                  </a:cubicBezTo>
                  <a:cubicBezTo>
                    <a:pt x="40318" y="8842"/>
                    <a:pt x="61663" y="0"/>
                    <a:pt x="83920" y="0"/>
                  </a:cubicBezTo>
                  <a:close/>
                </a:path>
              </a:pathLst>
            </a:custGeom>
            <a:solidFill>
              <a:srgbClr val="3EDAD8"/>
            </a:solidFill>
          </p:spPr>
          <p:txBody>
            <a:bodyPr/>
            <a:lstStyle/>
            <a:p>
              <a:endParaRPr lang="en-IN"/>
            </a:p>
          </p:txBody>
        </p:sp>
        <p:sp>
          <p:nvSpPr>
            <p:cNvPr id="10" name="TextBox 10"/>
            <p:cNvSpPr txBox="1"/>
            <p:nvPr/>
          </p:nvSpPr>
          <p:spPr>
            <a:xfrm>
              <a:off x="0" y="-28575"/>
              <a:ext cx="812800" cy="841375"/>
            </a:xfrm>
            <a:prstGeom prst="rect">
              <a:avLst/>
            </a:prstGeom>
          </p:spPr>
          <p:txBody>
            <a:bodyPr lIns="254000" tIns="254000" rIns="254000" bIns="254000" rtlCol="0" anchor="ctr"/>
            <a:lstStyle/>
            <a:p>
              <a:pPr algn="ctr">
                <a:lnSpc>
                  <a:spcPts val="3120"/>
                </a:lnSpc>
              </a:pPr>
            </a:p>
          </p:txBody>
        </p:sp>
      </p:grpSp>
      <p:grpSp>
        <p:nvGrpSpPr>
          <p:cNvPr id="11" name="Group 11"/>
          <p:cNvGrpSpPr/>
          <p:nvPr/>
        </p:nvGrpSpPr>
        <p:grpSpPr>
          <a:xfrm>
            <a:off x="9500633" y="2356588"/>
            <a:ext cx="1505623" cy="1165916"/>
            <a:chOff x="0" y="0"/>
            <a:chExt cx="396543" cy="307073"/>
          </a:xfrm>
        </p:grpSpPr>
        <p:sp>
          <p:nvSpPr>
            <p:cNvPr id="12" name="Freeform 12"/>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37C9EF"/>
            </a:solidFill>
          </p:spPr>
          <p:txBody>
            <a:bodyPr/>
            <a:lstStyle/>
            <a:p>
              <a:endParaRPr lang="en-IN"/>
            </a:p>
          </p:txBody>
        </p:sp>
        <p:sp>
          <p:nvSpPr>
            <p:cNvPr id="13" name="TextBox 13"/>
            <p:cNvSpPr txBox="1"/>
            <p:nvPr/>
          </p:nvSpPr>
          <p:spPr>
            <a:xfrm>
              <a:off x="0" y="-28575"/>
              <a:ext cx="812800" cy="841375"/>
            </a:xfrm>
            <a:prstGeom prst="rect">
              <a:avLst/>
            </a:prstGeom>
          </p:spPr>
          <p:txBody>
            <a:bodyPr lIns="254000" tIns="254000" rIns="254000" bIns="254000" rtlCol="0" anchor="ctr"/>
            <a:lstStyle/>
            <a:p>
              <a:pPr algn="ctr">
                <a:lnSpc>
                  <a:spcPts val="3120"/>
                </a:lnSpc>
              </a:pPr>
            </a:p>
          </p:txBody>
        </p:sp>
      </p:grpSp>
      <p:grpSp>
        <p:nvGrpSpPr>
          <p:cNvPr id="14" name="Group 14"/>
          <p:cNvGrpSpPr/>
          <p:nvPr/>
        </p:nvGrpSpPr>
        <p:grpSpPr>
          <a:xfrm>
            <a:off x="9639268" y="4144773"/>
            <a:ext cx="1505623" cy="1165916"/>
            <a:chOff x="0" y="0"/>
            <a:chExt cx="396543" cy="307073"/>
          </a:xfrm>
        </p:grpSpPr>
        <p:sp>
          <p:nvSpPr>
            <p:cNvPr id="15" name="Freeform 15"/>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18AFD6"/>
            </a:solidFill>
          </p:spPr>
          <p:txBody>
            <a:bodyPr/>
            <a:lstStyle/>
            <a:p>
              <a:endParaRPr lang="en-IN"/>
            </a:p>
          </p:txBody>
        </p:sp>
        <p:sp>
          <p:nvSpPr>
            <p:cNvPr id="16" name="TextBox 16"/>
            <p:cNvSpPr txBox="1"/>
            <p:nvPr/>
          </p:nvSpPr>
          <p:spPr>
            <a:xfrm>
              <a:off x="0" y="-28575"/>
              <a:ext cx="812800" cy="841375"/>
            </a:xfrm>
            <a:prstGeom prst="rect">
              <a:avLst/>
            </a:prstGeom>
          </p:spPr>
          <p:txBody>
            <a:bodyPr lIns="254000" tIns="254000" rIns="254000" bIns="254000" rtlCol="0" anchor="ctr"/>
            <a:lstStyle/>
            <a:p>
              <a:pPr algn="ctr">
                <a:lnSpc>
                  <a:spcPts val="3120"/>
                </a:lnSpc>
              </a:pPr>
            </a:p>
          </p:txBody>
        </p:sp>
      </p:grpSp>
      <p:grpSp>
        <p:nvGrpSpPr>
          <p:cNvPr id="17" name="Group 17"/>
          <p:cNvGrpSpPr/>
          <p:nvPr/>
        </p:nvGrpSpPr>
        <p:grpSpPr>
          <a:xfrm>
            <a:off x="811640" y="6006878"/>
            <a:ext cx="1505623" cy="1165916"/>
            <a:chOff x="0" y="0"/>
            <a:chExt cx="396543" cy="307073"/>
          </a:xfrm>
        </p:grpSpPr>
        <p:sp>
          <p:nvSpPr>
            <p:cNvPr id="18" name="Freeform 18"/>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1C88CF"/>
            </a:solidFill>
          </p:spPr>
          <p:txBody>
            <a:bodyPr/>
            <a:lstStyle/>
            <a:p>
              <a:endParaRPr lang="en-IN"/>
            </a:p>
          </p:txBody>
        </p:sp>
        <p:sp>
          <p:nvSpPr>
            <p:cNvPr id="19" name="TextBox 19"/>
            <p:cNvSpPr txBox="1"/>
            <p:nvPr/>
          </p:nvSpPr>
          <p:spPr>
            <a:xfrm>
              <a:off x="0" y="-28575"/>
              <a:ext cx="812800" cy="841375"/>
            </a:xfrm>
            <a:prstGeom prst="rect">
              <a:avLst/>
            </a:prstGeom>
          </p:spPr>
          <p:txBody>
            <a:bodyPr lIns="254000" tIns="254000" rIns="254000" bIns="254000" rtlCol="0" anchor="ctr"/>
            <a:lstStyle/>
            <a:p>
              <a:pPr algn="ctr">
                <a:lnSpc>
                  <a:spcPts val="3120"/>
                </a:lnSpc>
              </a:pPr>
            </a:p>
          </p:txBody>
        </p:sp>
      </p:grpSp>
      <p:grpSp>
        <p:nvGrpSpPr>
          <p:cNvPr id="20" name="Group 20"/>
          <p:cNvGrpSpPr>
            <a:grpSpLocks noChangeAspect="1"/>
          </p:cNvGrpSpPr>
          <p:nvPr/>
        </p:nvGrpSpPr>
        <p:grpSpPr>
          <a:xfrm>
            <a:off x="1327699" y="2833685"/>
            <a:ext cx="473506" cy="451119"/>
            <a:chOff x="0" y="0"/>
            <a:chExt cx="1772920" cy="1689100"/>
          </a:xfrm>
        </p:grpSpPr>
        <p:sp>
          <p:nvSpPr>
            <p:cNvPr id="21" name="Freeform 21"/>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FFFFF"/>
            </a:solidFill>
          </p:spPr>
          <p:txBody>
            <a:bodyPr/>
            <a:lstStyle/>
            <a:p>
              <a:endParaRPr lang="en-IN"/>
            </a:p>
          </p:txBody>
        </p:sp>
      </p:grpSp>
      <p:sp>
        <p:nvSpPr>
          <p:cNvPr id="22" name="Freeform 22"/>
          <p:cNvSpPr/>
          <p:nvPr/>
        </p:nvSpPr>
        <p:spPr>
          <a:xfrm>
            <a:off x="1265453" y="4463198"/>
            <a:ext cx="535752" cy="365285"/>
          </a:xfrm>
          <a:custGeom>
            <a:avLst/>
            <a:gdLst/>
            <a:ahLst/>
            <a:cxnLst/>
            <a:rect l="l" t="t" r="r" b="b"/>
            <a:pathLst>
              <a:path w="535752" h="365285">
                <a:moveTo>
                  <a:pt x="0" y="0"/>
                </a:moveTo>
                <a:lnTo>
                  <a:pt x="535752" y="0"/>
                </a:lnTo>
                <a:lnTo>
                  <a:pt x="535752" y="365285"/>
                </a:lnTo>
                <a:lnTo>
                  <a:pt x="0" y="36528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IN"/>
          </a:p>
        </p:txBody>
      </p:sp>
      <p:sp>
        <p:nvSpPr>
          <p:cNvPr id="23" name="Freeform 23"/>
          <p:cNvSpPr/>
          <p:nvPr/>
        </p:nvSpPr>
        <p:spPr>
          <a:xfrm>
            <a:off x="9946104" y="414018"/>
            <a:ext cx="614682" cy="614682"/>
          </a:xfrm>
          <a:custGeom>
            <a:avLst/>
            <a:gdLst/>
            <a:ahLst/>
            <a:cxnLst/>
            <a:rect l="l" t="t" r="r" b="b"/>
            <a:pathLst>
              <a:path w="614682" h="614682">
                <a:moveTo>
                  <a:pt x="0" y="0"/>
                </a:moveTo>
                <a:lnTo>
                  <a:pt x="614681" y="0"/>
                </a:lnTo>
                <a:lnTo>
                  <a:pt x="614681" y="614682"/>
                </a:lnTo>
                <a:lnTo>
                  <a:pt x="0" y="6146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4" name="Freeform 24"/>
          <p:cNvSpPr/>
          <p:nvPr/>
        </p:nvSpPr>
        <p:spPr>
          <a:xfrm>
            <a:off x="9877039" y="2583911"/>
            <a:ext cx="426240" cy="425990"/>
          </a:xfrm>
          <a:custGeom>
            <a:avLst/>
            <a:gdLst/>
            <a:ahLst/>
            <a:cxnLst/>
            <a:rect l="l" t="t" r="r" b="b"/>
            <a:pathLst>
              <a:path w="752812" h="677531">
                <a:moveTo>
                  <a:pt x="0" y="0"/>
                </a:moveTo>
                <a:lnTo>
                  <a:pt x="752811" y="0"/>
                </a:lnTo>
                <a:lnTo>
                  <a:pt x="752811" y="677530"/>
                </a:lnTo>
                <a:lnTo>
                  <a:pt x="0" y="6775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25" name="Group 25"/>
          <p:cNvGrpSpPr/>
          <p:nvPr/>
        </p:nvGrpSpPr>
        <p:grpSpPr>
          <a:xfrm>
            <a:off x="811640" y="7905529"/>
            <a:ext cx="1505623" cy="1165916"/>
            <a:chOff x="0" y="0"/>
            <a:chExt cx="396543" cy="307073"/>
          </a:xfrm>
        </p:grpSpPr>
        <p:sp>
          <p:nvSpPr>
            <p:cNvPr id="26" name="Freeform 26"/>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18AFD6"/>
            </a:solidFill>
          </p:spPr>
          <p:txBody>
            <a:bodyPr/>
            <a:lstStyle/>
            <a:p>
              <a:endParaRPr lang="en-IN"/>
            </a:p>
          </p:txBody>
        </p:sp>
        <p:sp>
          <p:nvSpPr>
            <p:cNvPr id="27" name="TextBox 27"/>
            <p:cNvSpPr txBox="1"/>
            <p:nvPr/>
          </p:nvSpPr>
          <p:spPr>
            <a:xfrm>
              <a:off x="0" y="-28575"/>
              <a:ext cx="812800" cy="841375"/>
            </a:xfrm>
            <a:prstGeom prst="rect">
              <a:avLst/>
            </a:prstGeom>
          </p:spPr>
          <p:txBody>
            <a:bodyPr lIns="254000" tIns="254000" rIns="254000" bIns="254000" rtlCol="0" anchor="ctr"/>
            <a:lstStyle/>
            <a:p>
              <a:pPr algn="ctr">
                <a:lnSpc>
                  <a:spcPts val="3120"/>
                </a:lnSpc>
              </a:pPr>
            </a:p>
          </p:txBody>
        </p:sp>
      </p:grpSp>
      <p:sp>
        <p:nvSpPr>
          <p:cNvPr id="28" name="TextBox 28"/>
          <p:cNvSpPr txBox="1"/>
          <p:nvPr/>
        </p:nvSpPr>
        <p:spPr>
          <a:xfrm>
            <a:off x="2412507" y="2181019"/>
            <a:ext cx="5898207" cy="1191865"/>
          </a:xfrm>
          <a:prstGeom prst="rect">
            <a:avLst/>
          </a:prstGeom>
        </p:spPr>
        <p:txBody>
          <a:bodyPr lIns="0" tIns="0" rIns="0" bIns="0" rtlCol="0" anchor="t">
            <a:spAutoFit/>
          </a:bodyPr>
          <a:lstStyle/>
          <a:p>
            <a:pPr>
              <a:lnSpc>
                <a:spcPts val="3080"/>
              </a:lnSpc>
              <a:spcBef>
                <a:spcPct val="0"/>
              </a:spcBef>
            </a:pPr>
            <a:r>
              <a:rPr lang="en-US" sz="2200">
                <a:solidFill>
                  <a:srgbClr val="000000"/>
                </a:solidFill>
                <a:latin typeface="Codec Pro Bold" panose="00000600000000000000"/>
              </a:rPr>
              <a:t>Login:</a:t>
            </a:r>
            <a:endParaRPr lang="en-US" sz="2200">
              <a:solidFill>
                <a:srgbClr val="000000"/>
              </a:solidFill>
              <a:latin typeface="Codec Pro Bold" panose="00000600000000000000"/>
            </a:endParaRPr>
          </a:p>
          <a:p>
            <a:pPr>
              <a:lnSpc>
                <a:spcPts val="3080"/>
              </a:lnSpc>
              <a:spcBef>
                <a:spcPct val="0"/>
              </a:spcBef>
            </a:pPr>
            <a:r>
              <a:rPr lang="en-US" sz="2200">
                <a:solidFill>
                  <a:srgbClr val="000000"/>
                </a:solidFill>
                <a:latin typeface="Codec Pro Bold" panose="00000600000000000000"/>
              </a:rPr>
              <a:t> The admin will have a unique username and password to access the admin panel.</a:t>
            </a:r>
            <a:endParaRPr lang="en-US" sz="2200">
              <a:solidFill>
                <a:srgbClr val="000000"/>
              </a:solidFill>
              <a:latin typeface="Codec Pro Bold" panose="00000600000000000000"/>
            </a:endParaRPr>
          </a:p>
        </p:txBody>
      </p:sp>
      <p:sp>
        <p:nvSpPr>
          <p:cNvPr id="29" name="TextBox 29"/>
          <p:cNvSpPr txBox="1"/>
          <p:nvPr/>
        </p:nvSpPr>
        <p:spPr>
          <a:xfrm>
            <a:off x="2412507" y="3791212"/>
            <a:ext cx="6590405" cy="1582390"/>
          </a:xfrm>
          <a:prstGeom prst="rect">
            <a:avLst/>
          </a:prstGeom>
        </p:spPr>
        <p:txBody>
          <a:bodyPr lIns="0" tIns="0" rIns="0" bIns="0" rtlCol="0" anchor="t">
            <a:spAutoFit/>
          </a:bodyPr>
          <a:lstStyle/>
          <a:p>
            <a:pPr>
              <a:lnSpc>
                <a:spcPts val="3080"/>
              </a:lnSpc>
              <a:spcBef>
                <a:spcPct val="0"/>
              </a:spcBef>
            </a:pPr>
            <a:r>
              <a:rPr lang="en-US" sz="2200">
                <a:solidFill>
                  <a:srgbClr val="000000"/>
                </a:solidFill>
                <a:latin typeface="Codec Pro Bold" panose="00000600000000000000"/>
              </a:rPr>
              <a:t>Dashboard:</a:t>
            </a:r>
            <a:endParaRPr lang="en-US" sz="2200">
              <a:solidFill>
                <a:srgbClr val="000000"/>
              </a:solidFill>
              <a:latin typeface="Codec Pro Bold" panose="00000600000000000000"/>
            </a:endParaRPr>
          </a:p>
          <a:p>
            <a:pPr>
              <a:lnSpc>
                <a:spcPts val="3080"/>
              </a:lnSpc>
              <a:spcBef>
                <a:spcPct val="0"/>
              </a:spcBef>
            </a:pPr>
            <a:r>
              <a:rPr lang="en-US" sz="2200">
                <a:solidFill>
                  <a:srgbClr val="000000"/>
                </a:solidFill>
                <a:latin typeface="Codec Pro Bold" panose="00000600000000000000"/>
              </a:rPr>
              <a:t> This module will allow the admin to view the total number of users registered, total predictions made, and other related statistics.</a:t>
            </a:r>
            <a:endParaRPr lang="en-US" sz="2200">
              <a:solidFill>
                <a:srgbClr val="000000"/>
              </a:solidFill>
              <a:latin typeface="Codec Pro Bold" panose="00000600000000000000"/>
            </a:endParaRPr>
          </a:p>
        </p:txBody>
      </p:sp>
      <p:sp>
        <p:nvSpPr>
          <p:cNvPr id="30" name="TextBox 30"/>
          <p:cNvSpPr txBox="1"/>
          <p:nvPr/>
        </p:nvSpPr>
        <p:spPr>
          <a:xfrm>
            <a:off x="2463512" y="5921153"/>
            <a:ext cx="6939037" cy="1209645"/>
          </a:xfrm>
          <a:prstGeom prst="rect">
            <a:avLst/>
          </a:prstGeom>
        </p:spPr>
        <p:txBody>
          <a:bodyPr lIns="0" tIns="0" rIns="0" bIns="0" rtlCol="0" anchor="t">
            <a:spAutoFit/>
          </a:bodyPr>
          <a:lstStyle/>
          <a:p>
            <a:pPr>
              <a:lnSpc>
                <a:spcPts val="3220"/>
              </a:lnSpc>
              <a:spcBef>
                <a:spcPct val="0"/>
              </a:spcBef>
            </a:pPr>
            <a:r>
              <a:rPr lang="en-US" sz="2300">
                <a:solidFill>
                  <a:srgbClr val="000000"/>
                </a:solidFill>
                <a:latin typeface="Codec Pro Bold" panose="00000600000000000000"/>
              </a:rPr>
              <a:t>View Prediction Results</a:t>
            </a:r>
            <a:endParaRPr lang="en-US" sz="2300">
              <a:solidFill>
                <a:srgbClr val="000000"/>
              </a:solidFill>
              <a:latin typeface="Codec Pro Bold" panose="00000600000000000000"/>
            </a:endParaRPr>
          </a:p>
          <a:p>
            <a:pPr>
              <a:lnSpc>
                <a:spcPts val="3080"/>
              </a:lnSpc>
              <a:spcBef>
                <a:spcPct val="0"/>
              </a:spcBef>
            </a:pPr>
            <a:r>
              <a:rPr lang="en-US" sz="2200">
                <a:solidFill>
                  <a:srgbClr val="000000"/>
                </a:solidFill>
                <a:latin typeface="Codec Pro Bold" panose="00000600000000000000"/>
              </a:rPr>
              <a:t>: The admin can view the predictions made by the users along with their details and prediction results.</a:t>
            </a:r>
            <a:endParaRPr lang="en-US" sz="2200">
              <a:solidFill>
                <a:srgbClr val="000000"/>
              </a:solidFill>
              <a:latin typeface="Codec Pro Bold" panose="00000600000000000000"/>
            </a:endParaRPr>
          </a:p>
        </p:txBody>
      </p:sp>
      <p:sp>
        <p:nvSpPr>
          <p:cNvPr id="31" name="TextBox 31"/>
          <p:cNvSpPr txBox="1"/>
          <p:nvPr/>
        </p:nvSpPr>
        <p:spPr>
          <a:xfrm>
            <a:off x="2581872" y="7819804"/>
            <a:ext cx="6702318" cy="1227425"/>
          </a:xfrm>
          <a:prstGeom prst="rect">
            <a:avLst/>
          </a:prstGeom>
        </p:spPr>
        <p:txBody>
          <a:bodyPr lIns="0" tIns="0" rIns="0" bIns="0" rtlCol="0" anchor="t">
            <a:spAutoFit/>
          </a:bodyPr>
          <a:lstStyle/>
          <a:p>
            <a:pPr algn="just">
              <a:lnSpc>
                <a:spcPts val="3360"/>
              </a:lnSpc>
              <a:spcBef>
                <a:spcPct val="0"/>
              </a:spcBef>
            </a:pPr>
            <a:r>
              <a:rPr lang="en-US" sz="2400">
                <a:solidFill>
                  <a:srgbClr val="000000"/>
                </a:solidFill>
                <a:latin typeface="Codec Pro Bold" panose="00000600000000000000"/>
              </a:rPr>
              <a:t>View Registered Users:</a:t>
            </a:r>
            <a:endParaRPr lang="en-US" sz="2400">
              <a:solidFill>
                <a:srgbClr val="000000"/>
              </a:solidFill>
              <a:latin typeface="Codec Pro Bold" panose="00000600000000000000"/>
            </a:endParaRPr>
          </a:p>
          <a:p>
            <a:pPr algn="just">
              <a:lnSpc>
                <a:spcPts val="3080"/>
              </a:lnSpc>
              <a:spcBef>
                <a:spcPct val="0"/>
              </a:spcBef>
            </a:pPr>
            <a:r>
              <a:rPr lang="en-US" sz="2200">
                <a:solidFill>
                  <a:srgbClr val="000000"/>
                </a:solidFill>
                <a:latin typeface="Codec Pro Bold" panose="00000600000000000000"/>
              </a:rPr>
              <a:t> The admin can view the list of registered users along with their details.</a:t>
            </a:r>
            <a:endParaRPr lang="en-US" sz="2200">
              <a:solidFill>
                <a:srgbClr val="000000"/>
              </a:solidFill>
              <a:latin typeface="Codec Pro Bold" panose="00000600000000000000"/>
            </a:endParaRPr>
          </a:p>
        </p:txBody>
      </p:sp>
      <p:sp>
        <p:nvSpPr>
          <p:cNvPr id="32" name="TextBox 32"/>
          <p:cNvSpPr txBox="1"/>
          <p:nvPr/>
        </p:nvSpPr>
        <p:spPr>
          <a:xfrm>
            <a:off x="11493198" y="2186000"/>
            <a:ext cx="6590405" cy="1209645"/>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Codec Pro Bold" panose="00000600000000000000"/>
              </a:rPr>
              <a:t>View Registered Doctors:</a:t>
            </a:r>
            <a:endParaRPr lang="en-US" sz="2300">
              <a:solidFill>
                <a:srgbClr val="000000"/>
              </a:solidFill>
              <a:latin typeface="Codec Pro Bold" panose="00000600000000000000"/>
            </a:endParaRPr>
          </a:p>
          <a:p>
            <a:pPr algn="just">
              <a:lnSpc>
                <a:spcPts val="3080"/>
              </a:lnSpc>
              <a:spcBef>
                <a:spcPct val="0"/>
              </a:spcBef>
            </a:pPr>
            <a:r>
              <a:rPr lang="en-US" sz="2200">
                <a:solidFill>
                  <a:srgbClr val="000000"/>
                </a:solidFill>
                <a:latin typeface="Codec Pro Bold" panose="00000600000000000000"/>
              </a:rPr>
              <a:t> The admin can view the list of registered doctors along with their details.</a:t>
            </a:r>
            <a:endParaRPr lang="en-US" sz="2200">
              <a:solidFill>
                <a:srgbClr val="000000"/>
              </a:solidFill>
              <a:latin typeface="Codec Pro Bold" panose="00000600000000000000"/>
            </a:endParaRPr>
          </a:p>
        </p:txBody>
      </p:sp>
      <p:sp>
        <p:nvSpPr>
          <p:cNvPr id="33" name="TextBox 33"/>
          <p:cNvSpPr txBox="1"/>
          <p:nvPr/>
        </p:nvSpPr>
        <p:spPr>
          <a:xfrm>
            <a:off x="11497317" y="4032026"/>
            <a:ext cx="5246604" cy="1191865"/>
          </a:xfrm>
          <a:prstGeom prst="rect">
            <a:avLst/>
          </a:prstGeom>
        </p:spPr>
        <p:txBody>
          <a:bodyPr lIns="0" tIns="0" rIns="0" bIns="0" rtlCol="0" anchor="t">
            <a:spAutoFit/>
          </a:bodyPr>
          <a:lstStyle/>
          <a:p>
            <a:pPr>
              <a:lnSpc>
                <a:spcPts val="3080"/>
              </a:lnSpc>
              <a:spcBef>
                <a:spcPct val="0"/>
              </a:spcBef>
            </a:pPr>
            <a:r>
              <a:rPr lang="en-US" sz="2200">
                <a:solidFill>
                  <a:srgbClr val="000000"/>
                </a:solidFill>
                <a:latin typeface="Codec Pro Bold" panose="00000600000000000000"/>
              </a:rPr>
              <a:t>Change Password: The admin can change their password using this module.</a:t>
            </a:r>
            <a:endParaRPr lang="en-US" sz="2200">
              <a:solidFill>
                <a:srgbClr val="000000"/>
              </a:solidFill>
              <a:latin typeface="Codec Pro Bold" panose="00000600000000000000"/>
            </a:endParaRPr>
          </a:p>
        </p:txBody>
      </p:sp>
      <p:sp>
        <p:nvSpPr>
          <p:cNvPr id="34" name="TextBox 34"/>
          <p:cNvSpPr txBox="1"/>
          <p:nvPr/>
        </p:nvSpPr>
        <p:spPr>
          <a:xfrm>
            <a:off x="11497317" y="5869631"/>
            <a:ext cx="6586286" cy="979140"/>
          </a:xfrm>
          <a:prstGeom prst="rect">
            <a:avLst/>
          </a:prstGeom>
        </p:spPr>
        <p:txBody>
          <a:bodyPr lIns="0" tIns="0" rIns="0" bIns="0" rtlCol="0" anchor="t">
            <a:spAutoFit/>
          </a:bodyPr>
          <a:lstStyle/>
          <a:p>
            <a:pPr>
              <a:lnSpc>
                <a:spcPts val="3780"/>
              </a:lnSpc>
              <a:spcBef>
                <a:spcPct val="0"/>
              </a:spcBef>
            </a:pPr>
            <a:r>
              <a:rPr lang="en-US" sz="2700">
                <a:solidFill>
                  <a:srgbClr val="000000"/>
                </a:solidFill>
                <a:latin typeface="Codec Pro Bold" panose="00000600000000000000"/>
              </a:rPr>
              <a:t>Logout: The admin can log out of the admin panel using this module.</a:t>
            </a:r>
            <a:endParaRPr lang="en-US" sz="2700">
              <a:solidFill>
                <a:srgbClr val="000000"/>
              </a:solidFill>
              <a:latin typeface="Codec Pro Bold" panose="00000600000000000000"/>
            </a:endParaRPr>
          </a:p>
        </p:txBody>
      </p:sp>
      <p:grpSp>
        <p:nvGrpSpPr>
          <p:cNvPr id="35" name="Group 35"/>
          <p:cNvGrpSpPr>
            <a:grpSpLocks noChangeAspect="1"/>
          </p:cNvGrpSpPr>
          <p:nvPr/>
        </p:nvGrpSpPr>
        <p:grpSpPr>
          <a:xfrm>
            <a:off x="10142151" y="4517634"/>
            <a:ext cx="499858" cy="476225"/>
            <a:chOff x="0" y="0"/>
            <a:chExt cx="1772920" cy="1689100"/>
          </a:xfrm>
        </p:grpSpPr>
        <p:sp>
          <p:nvSpPr>
            <p:cNvPr id="36" name="Freeform 36"/>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FFFFF"/>
            </a:solidFill>
          </p:spPr>
          <p:txBody>
            <a:bodyPr/>
            <a:lstStyle/>
            <a:p>
              <a:endParaRPr lang="en-IN"/>
            </a:p>
          </p:txBody>
        </p:sp>
      </p:grpSp>
      <p:sp>
        <p:nvSpPr>
          <p:cNvPr id="37" name="TextBox 37"/>
          <p:cNvSpPr txBox="1"/>
          <p:nvPr/>
        </p:nvSpPr>
        <p:spPr>
          <a:xfrm>
            <a:off x="619338" y="437155"/>
            <a:ext cx="5841206" cy="1048539"/>
          </a:xfrm>
          <a:prstGeom prst="rect">
            <a:avLst/>
          </a:prstGeom>
        </p:spPr>
        <p:txBody>
          <a:bodyPr lIns="0" tIns="0" rIns="0" bIns="0" rtlCol="0" anchor="t">
            <a:spAutoFit/>
          </a:bodyPr>
          <a:lstStyle/>
          <a:p>
            <a:pPr algn="ctr">
              <a:lnSpc>
                <a:spcPts val="7830"/>
              </a:lnSpc>
              <a:spcBef>
                <a:spcPct val="0"/>
              </a:spcBef>
            </a:pPr>
            <a:r>
              <a:rPr lang="en-US" sz="5595">
                <a:solidFill>
                  <a:srgbClr val="000000"/>
                </a:solidFill>
                <a:latin typeface="Codec Pro Bold" panose="00000600000000000000"/>
              </a:rPr>
              <a:t>ADMIN </a:t>
            </a:r>
            <a:r>
              <a:rPr lang="en-US" sz="5595">
                <a:solidFill>
                  <a:srgbClr val="01237D"/>
                </a:solidFill>
                <a:latin typeface="Codec Pro Bold" panose="00000600000000000000"/>
              </a:rPr>
              <a:t>MODULES</a:t>
            </a:r>
            <a:endParaRPr lang="en-US" sz="5595">
              <a:solidFill>
                <a:srgbClr val="01237D"/>
              </a:solidFill>
              <a:latin typeface="Codec Pro Bold" panose="00000600000000000000"/>
            </a:endParaRPr>
          </a:p>
        </p:txBody>
      </p:sp>
      <p:sp>
        <p:nvSpPr>
          <p:cNvPr id="38" name="Freeform 10"/>
          <p:cNvSpPr/>
          <p:nvPr/>
        </p:nvSpPr>
        <p:spPr>
          <a:xfrm rot="-10800000">
            <a:off x="1204674" y="6166367"/>
            <a:ext cx="719215" cy="719215"/>
          </a:xfrm>
          <a:custGeom>
            <a:avLst/>
            <a:gdLst/>
            <a:ahLst/>
            <a:cxnLst/>
            <a:rect l="l" t="t" r="r" b="b"/>
            <a:pathLst>
              <a:path w="719215" h="719215">
                <a:moveTo>
                  <a:pt x="0" y="0"/>
                </a:moveTo>
                <a:lnTo>
                  <a:pt x="719215" y="0"/>
                </a:lnTo>
                <a:lnTo>
                  <a:pt x="719215" y="719216"/>
                </a:lnTo>
                <a:lnTo>
                  <a:pt x="0" y="7192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39" name="Freeform 24"/>
          <p:cNvSpPr/>
          <p:nvPr/>
        </p:nvSpPr>
        <p:spPr>
          <a:xfrm>
            <a:off x="1325325" y="8275492"/>
            <a:ext cx="426240" cy="425990"/>
          </a:xfrm>
          <a:custGeom>
            <a:avLst/>
            <a:gdLst/>
            <a:ahLst/>
            <a:cxnLst/>
            <a:rect l="l" t="t" r="r" b="b"/>
            <a:pathLst>
              <a:path w="752812" h="677531">
                <a:moveTo>
                  <a:pt x="0" y="0"/>
                </a:moveTo>
                <a:lnTo>
                  <a:pt x="752811" y="0"/>
                </a:lnTo>
                <a:lnTo>
                  <a:pt x="752811" y="677530"/>
                </a:lnTo>
                <a:lnTo>
                  <a:pt x="0" y="6775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40" name="Group 20"/>
          <p:cNvGrpSpPr>
            <a:grpSpLocks noChangeAspect="1"/>
          </p:cNvGrpSpPr>
          <p:nvPr/>
        </p:nvGrpSpPr>
        <p:grpSpPr>
          <a:xfrm>
            <a:off x="10139645" y="6384384"/>
            <a:ext cx="473506" cy="451119"/>
            <a:chOff x="0" y="0"/>
            <a:chExt cx="1772920" cy="1689100"/>
          </a:xfrm>
        </p:grpSpPr>
        <p:sp>
          <p:nvSpPr>
            <p:cNvPr id="41" name="Freeform 21"/>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FFFFF"/>
            </a:solidFill>
          </p:spPr>
          <p:txBody>
            <a:bodyPr/>
            <a:lstStyle/>
            <a:p>
              <a:endParaRPr lang="en-IN"/>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0" y="0"/>
            <a:ext cx="10371446" cy="10371446"/>
          </a:xfrm>
          <a:custGeom>
            <a:avLst/>
            <a:gdLst/>
            <a:ahLst/>
            <a:cxnLst/>
            <a:rect l="l" t="t" r="r" b="b"/>
            <a:pathLst>
              <a:path w="10371446" h="10371446">
                <a:moveTo>
                  <a:pt x="0" y="0"/>
                </a:moveTo>
                <a:lnTo>
                  <a:pt x="10371446" y="0"/>
                </a:lnTo>
                <a:lnTo>
                  <a:pt x="10371446" y="10371445"/>
                </a:lnTo>
                <a:lnTo>
                  <a:pt x="0" y="10371445"/>
                </a:lnTo>
                <a:lnTo>
                  <a:pt x="0" y="0"/>
                </a:lnTo>
                <a:close/>
              </a:path>
            </a:pathLst>
          </a:custGeom>
          <a:blipFill>
            <a:blip r:embed="rId1">
              <a:alphaModFix amt="86000"/>
              <a:extLst>
                <a:ext uri="{96DAC541-7B7A-43D3-8B79-37D633B846F1}">
                  <asvg:svgBlip xmlns:asvg="http://schemas.microsoft.com/office/drawing/2016/SVG/main" r:embed="rId2"/>
                </a:ext>
              </a:extLst>
            </a:blip>
            <a:stretch>
              <a:fillRect/>
            </a:stretch>
          </a:blipFill>
        </p:spPr>
        <p:txBody>
          <a:bodyPr/>
          <a:lstStyle/>
          <a:p>
            <a:endParaRPr lang="en-IN"/>
          </a:p>
        </p:txBody>
      </p:sp>
      <p:sp>
        <p:nvSpPr>
          <p:cNvPr id="3" name="Freeform 3"/>
          <p:cNvSpPr/>
          <p:nvPr/>
        </p:nvSpPr>
        <p:spPr>
          <a:xfrm rot="211599" flipH="1">
            <a:off x="1390613" y="436935"/>
            <a:ext cx="18735059" cy="9231274"/>
          </a:xfrm>
          <a:custGeom>
            <a:avLst/>
            <a:gdLst/>
            <a:ahLst/>
            <a:cxnLst/>
            <a:rect l="l" t="t" r="r" b="b"/>
            <a:pathLst>
              <a:path w="18735059" h="9231274">
                <a:moveTo>
                  <a:pt x="18735059" y="0"/>
                </a:moveTo>
                <a:lnTo>
                  <a:pt x="0" y="0"/>
                </a:lnTo>
                <a:lnTo>
                  <a:pt x="0" y="9231274"/>
                </a:lnTo>
                <a:lnTo>
                  <a:pt x="18735059" y="9231274"/>
                </a:lnTo>
                <a:lnTo>
                  <a:pt x="18735059" y="0"/>
                </a:lnTo>
                <a:close/>
              </a:path>
            </a:pathLst>
          </a:custGeom>
          <a:blipFill>
            <a:blip r:embed="rId3">
              <a:alphaModFix amt="46000"/>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2802960" y="1181708"/>
            <a:ext cx="13055766" cy="1680526"/>
            <a:chOff x="0" y="0"/>
            <a:chExt cx="17407688" cy="2240701"/>
          </a:xfrm>
        </p:grpSpPr>
        <p:sp>
          <p:nvSpPr>
            <p:cNvPr id="5" name="TextBox 5"/>
            <p:cNvSpPr txBox="1"/>
            <p:nvPr/>
          </p:nvSpPr>
          <p:spPr>
            <a:xfrm>
              <a:off x="0" y="1677457"/>
              <a:ext cx="17407688" cy="563244"/>
            </a:xfrm>
            <a:prstGeom prst="rect">
              <a:avLst/>
            </a:prstGeom>
          </p:spPr>
          <p:txBody>
            <a:bodyPr lIns="0" tIns="0" rIns="0" bIns="0" rtlCol="0" anchor="t">
              <a:spAutoFit/>
            </a:bodyPr>
            <a:lstStyle/>
            <a:p>
              <a:pPr marL="0" lvl="0" indent="0" algn="ctr">
                <a:lnSpc>
                  <a:spcPts val="3360"/>
                </a:lnSpc>
                <a:spcBef>
                  <a:spcPct val="0"/>
                </a:spcBef>
              </a:pPr>
            </a:p>
          </p:txBody>
        </p:sp>
        <p:sp>
          <p:nvSpPr>
            <p:cNvPr id="6" name="TextBox 6"/>
            <p:cNvSpPr txBox="1"/>
            <p:nvPr/>
          </p:nvSpPr>
          <p:spPr>
            <a:xfrm>
              <a:off x="0" y="-38100"/>
              <a:ext cx="17407688" cy="1562100"/>
            </a:xfrm>
            <a:prstGeom prst="rect">
              <a:avLst/>
            </a:prstGeom>
          </p:spPr>
          <p:txBody>
            <a:bodyPr lIns="0" tIns="0" rIns="0" bIns="0" rtlCol="0" anchor="t">
              <a:spAutoFit/>
            </a:bodyPr>
            <a:lstStyle/>
            <a:p>
              <a:pPr algn="ctr">
                <a:lnSpc>
                  <a:spcPts val="8250"/>
                </a:lnSpc>
              </a:pPr>
              <a:r>
                <a:rPr lang="en-US" sz="7500">
                  <a:solidFill>
                    <a:srgbClr val="2667FF"/>
                  </a:solidFill>
                  <a:latin typeface="Codec Pro Bold" panose="00000600000000000000"/>
                </a:rPr>
                <a:t>Frontend</a:t>
              </a:r>
              <a:r>
                <a:rPr lang="en-US" sz="7500">
                  <a:solidFill>
                    <a:srgbClr val="FDFDFD"/>
                  </a:solidFill>
                  <a:latin typeface="Codec Pro Bold" panose="00000600000000000000"/>
                </a:rPr>
                <a:t>(Language used)</a:t>
              </a:r>
              <a:endParaRPr lang="en-US" sz="7500">
                <a:solidFill>
                  <a:srgbClr val="FDFDFD"/>
                </a:solidFill>
                <a:latin typeface="Codec Pro Bold" panose="00000600000000000000"/>
              </a:endParaRPr>
            </a:p>
          </p:txBody>
        </p:sp>
      </p:grpSp>
      <p:sp>
        <p:nvSpPr>
          <p:cNvPr id="7" name="Freeform 7"/>
          <p:cNvSpPr/>
          <p:nvPr/>
        </p:nvSpPr>
        <p:spPr>
          <a:xfrm flipH="1" flipV="1">
            <a:off x="-1380193" y="7044158"/>
            <a:ext cx="19849827" cy="7182028"/>
          </a:xfrm>
          <a:custGeom>
            <a:avLst/>
            <a:gdLst/>
            <a:ahLst/>
            <a:cxnLst/>
            <a:rect l="l" t="t" r="r" b="b"/>
            <a:pathLst>
              <a:path w="19849827" h="7182028">
                <a:moveTo>
                  <a:pt x="19849827" y="7182028"/>
                </a:moveTo>
                <a:lnTo>
                  <a:pt x="0" y="7182028"/>
                </a:lnTo>
                <a:lnTo>
                  <a:pt x="0" y="0"/>
                </a:lnTo>
                <a:lnTo>
                  <a:pt x="19849827" y="0"/>
                </a:lnTo>
                <a:lnTo>
                  <a:pt x="19849827" y="7182028"/>
                </a:lnTo>
                <a:close/>
              </a:path>
            </a:pathLst>
          </a:custGeom>
          <a:blipFill>
            <a:blip r:embed="rId5">
              <a:alphaModFix amt="13000"/>
              <a:extLst>
                <a:ext uri="{96DAC541-7B7A-43D3-8B79-37D633B846F1}">
                  <asvg:svgBlip xmlns:asvg="http://schemas.microsoft.com/office/drawing/2016/SVG/main" r:embed="rId6"/>
                </a:ext>
              </a:extLst>
            </a:blip>
            <a:stretch>
              <a:fillRect/>
            </a:stretch>
          </a:blipFill>
        </p:spPr>
        <p:txBody>
          <a:bodyPr/>
          <a:lstStyle/>
          <a:p>
            <a:endParaRPr lang="en-IN" dirty="0"/>
          </a:p>
        </p:txBody>
      </p:sp>
      <p:grpSp>
        <p:nvGrpSpPr>
          <p:cNvPr id="8" name="Group 8"/>
          <p:cNvGrpSpPr/>
          <p:nvPr/>
        </p:nvGrpSpPr>
        <p:grpSpPr>
          <a:xfrm>
            <a:off x="2067785" y="4691034"/>
            <a:ext cx="3393583" cy="1004007"/>
            <a:chOff x="0" y="0"/>
            <a:chExt cx="821369" cy="243006"/>
          </a:xfrm>
        </p:grpSpPr>
        <p:sp>
          <p:nvSpPr>
            <p:cNvPr id="9" name="Freeform 9"/>
            <p:cNvSpPr/>
            <p:nvPr/>
          </p:nvSpPr>
          <p:spPr>
            <a:xfrm>
              <a:off x="0" y="0"/>
              <a:ext cx="821369" cy="243006"/>
            </a:xfrm>
            <a:custGeom>
              <a:avLst/>
              <a:gdLst/>
              <a:ahLst/>
              <a:cxnLst/>
              <a:rect l="l" t="t" r="r" b="b"/>
              <a:pathLst>
                <a:path w="821369" h="243006">
                  <a:moveTo>
                    <a:pt x="31939" y="0"/>
                  </a:moveTo>
                  <a:lnTo>
                    <a:pt x="789430" y="0"/>
                  </a:lnTo>
                  <a:cubicBezTo>
                    <a:pt x="807070" y="0"/>
                    <a:pt x="821369" y="14299"/>
                    <a:pt x="821369" y="31939"/>
                  </a:cubicBezTo>
                  <a:lnTo>
                    <a:pt x="821369" y="211067"/>
                  </a:lnTo>
                  <a:cubicBezTo>
                    <a:pt x="821369" y="228706"/>
                    <a:pt x="807070" y="243006"/>
                    <a:pt x="789430" y="243006"/>
                  </a:cubicBezTo>
                  <a:lnTo>
                    <a:pt x="31939" y="243006"/>
                  </a:lnTo>
                  <a:cubicBezTo>
                    <a:pt x="14299" y="243006"/>
                    <a:pt x="0" y="228706"/>
                    <a:pt x="0" y="211067"/>
                  </a:cubicBezTo>
                  <a:lnTo>
                    <a:pt x="0" y="31939"/>
                  </a:lnTo>
                  <a:cubicBezTo>
                    <a:pt x="0" y="14299"/>
                    <a:pt x="14299" y="0"/>
                    <a:pt x="31939" y="0"/>
                  </a:cubicBezTo>
                  <a:close/>
                </a:path>
              </a:pathLst>
            </a:custGeom>
            <a:solidFill>
              <a:srgbClr val="2667FF"/>
            </a:solidFill>
          </p:spPr>
          <p:txBody>
            <a:bodyPr/>
            <a:lstStyle/>
            <a:p>
              <a:endParaRPr lang="en-IN"/>
            </a:p>
          </p:txBody>
        </p:sp>
        <p:sp>
          <p:nvSpPr>
            <p:cNvPr id="10" name="TextBox 10"/>
            <p:cNvSpPr txBox="1"/>
            <p:nvPr/>
          </p:nvSpPr>
          <p:spPr>
            <a:xfrm>
              <a:off x="0" y="-85725"/>
              <a:ext cx="812800" cy="898525"/>
            </a:xfrm>
            <a:prstGeom prst="rect">
              <a:avLst/>
            </a:prstGeom>
          </p:spPr>
          <p:txBody>
            <a:bodyPr lIns="254000" tIns="254000" rIns="254000" bIns="254000" rtlCol="0" anchor="ctr"/>
            <a:lstStyle/>
            <a:p>
              <a:pPr algn="ctr">
                <a:lnSpc>
                  <a:spcPts val="3500"/>
                </a:lnSpc>
              </a:pPr>
              <a:r>
                <a:rPr lang="en-US" sz="2500" dirty="0">
                  <a:solidFill>
                    <a:srgbClr val="FFFFFF"/>
                  </a:solidFill>
                  <a:latin typeface="Codec Pro Bold" panose="00000600000000000000"/>
                </a:rPr>
                <a:t> </a:t>
              </a:r>
              <a:endParaRPr lang="en-US" sz="2500" dirty="0">
                <a:solidFill>
                  <a:srgbClr val="FFFFFF"/>
                </a:solidFill>
                <a:latin typeface="Codec Pro Bold" panose="00000600000000000000"/>
              </a:endParaRPr>
            </a:p>
          </p:txBody>
        </p:sp>
      </p:grpSp>
      <p:grpSp>
        <p:nvGrpSpPr>
          <p:cNvPr id="11" name="Group 11"/>
          <p:cNvGrpSpPr/>
          <p:nvPr/>
        </p:nvGrpSpPr>
        <p:grpSpPr>
          <a:xfrm>
            <a:off x="7168368" y="4705321"/>
            <a:ext cx="3332363" cy="1004007"/>
            <a:chOff x="0" y="0"/>
            <a:chExt cx="806552" cy="243006"/>
          </a:xfrm>
        </p:grpSpPr>
        <p:sp>
          <p:nvSpPr>
            <p:cNvPr id="12" name="Freeform 12"/>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txBody>
            <a:bodyPr/>
            <a:lstStyle/>
            <a:p>
              <a:endParaRPr lang="en-IN"/>
            </a:p>
          </p:txBody>
        </p:sp>
        <p:sp>
          <p:nvSpPr>
            <p:cNvPr id="13" name="TextBox 13"/>
            <p:cNvSpPr txBox="1"/>
            <p:nvPr/>
          </p:nvSpPr>
          <p:spPr>
            <a:xfrm>
              <a:off x="0" y="-85725"/>
              <a:ext cx="812800" cy="898525"/>
            </a:xfrm>
            <a:prstGeom prst="rect">
              <a:avLst/>
            </a:prstGeom>
          </p:spPr>
          <p:txBody>
            <a:bodyPr lIns="254000" tIns="254000" rIns="254000" bIns="254000" rtlCol="0" anchor="ctr"/>
            <a:lstStyle/>
            <a:p>
              <a:pPr algn="ctr">
                <a:lnSpc>
                  <a:spcPts val="3500"/>
                </a:lnSpc>
              </a:pPr>
              <a:endParaRPr lang="en-US" sz="2500" dirty="0">
                <a:solidFill>
                  <a:srgbClr val="FFFFFF"/>
                </a:solidFill>
                <a:latin typeface="Codec Pro Bold" panose="00000600000000000000"/>
              </a:endParaRPr>
            </a:p>
          </p:txBody>
        </p:sp>
      </p:grpSp>
      <p:grpSp>
        <p:nvGrpSpPr>
          <p:cNvPr id="14" name="Group 14"/>
          <p:cNvGrpSpPr/>
          <p:nvPr/>
        </p:nvGrpSpPr>
        <p:grpSpPr>
          <a:xfrm>
            <a:off x="13065622" y="4635366"/>
            <a:ext cx="3332363" cy="1004008"/>
            <a:chOff x="2951" y="-21627"/>
            <a:chExt cx="806552" cy="243006"/>
          </a:xfrm>
        </p:grpSpPr>
        <p:sp>
          <p:nvSpPr>
            <p:cNvPr id="15" name="Freeform 15"/>
            <p:cNvSpPr/>
            <p:nvPr/>
          </p:nvSpPr>
          <p:spPr>
            <a:xfrm>
              <a:off x="2951" y="-21627"/>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txBody>
            <a:bodyPr/>
            <a:lstStyle/>
            <a:p>
              <a:endParaRPr lang="en-IN"/>
            </a:p>
          </p:txBody>
        </p:sp>
        <p:sp>
          <p:nvSpPr>
            <p:cNvPr id="16" name="TextBox 16"/>
            <p:cNvSpPr txBox="1"/>
            <p:nvPr/>
          </p:nvSpPr>
          <p:spPr>
            <a:xfrm>
              <a:off x="89875" y="-2305"/>
              <a:ext cx="606110" cy="215826"/>
            </a:xfrm>
            <a:prstGeom prst="rect">
              <a:avLst/>
            </a:prstGeom>
          </p:spPr>
          <p:txBody>
            <a:bodyPr lIns="254000" tIns="254000" rIns="254000" bIns="254000" rtlCol="0" anchor="ctr"/>
            <a:lstStyle/>
            <a:p>
              <a:pPr algn="ctr">
                <a:lnSpc>
                  <a:spcPts val="3500"/>
                </a:lnSpc>
              </a:pPr>
              <a:r>
                <a:rPr lang="en-US" sz="2500" dirty="0">
                  <a:solidFill>
                    <a:srgbClr val="FFFFFF"/>
                  </a:solidFill>
                  <a:latin typeface="Codec Pro Bold" panose="00000600000000000000"/>
                </a:rPr>
                <a:t>BOOTSTRAP</a:t>
              </a:r>
              <a:endParaRPr lang="en-US" sz="2500" dirty="0">
                <a:solidFill>
                  <a:srgbClr val="FFFFFF"/>
                </a:solidFill>
                <a:latin typeface="Codec Pro Bold" panose="00000600000000000000"/>
              </a:endParaRPr>
            </a:p>
          </p:txBody>
        </p:sp>
      </p:grpSp>
      <p:sp>
        <p:nvSpPr>
          <p:cNvPr id="17" name="AutoShape 17"/>
          <p:cNvSpPr/>
          <p:nvPr/>
        </p:nvSpPr>
        <p:spPr>
          <a:xfrm>
            <a:off x="5461368" y="5193037"/>
            <a:ext cx="1707001" cy="14287"/>
          </a:xfrm>
          <a:prstGeom prst="line">
            <a:avLst/>
          </a:prstGeom>
          <a:ln w="9525" cap="flat">
            <a:solidFill>
              <a:srgbClr val="FFFFFF"/>
            </a:solidFill>
            <a:prstDash val="solid"/>
            <a:headEnd type="none" w="sm" len="sm"/>
            <a:tailEnd type="none" w="sm" len="sm"/>
          </a:ln>
        </p:spPr>
        <p:txBody>
          <a:bodyPr/>
          <a:lstStyle/>
          <a:p>
            <a:endParaRPr lang="en-IN"/>
          </a:p>
        </p:txBody>
      </p:sp>
      <p:sp>
        <p:nvSpPr>
          <p:cNvPr id="18" name="AutoShape 18"/>
          <p:cNvSpPr/>
          <p:nvPr/>
        </p:nvSpPr>
        <p:spPr>
          <a:xfrm flipV="1">
            <a:off x="10500732" y="5202562"/>
            <a:ext cx="2482454" cy="4762"/>
          </a:xfrm>
          <a:prstGeom prst="line">
            <a:avLst/>
          </a:prstGeom>
          <a:ln w="9525" cap="flat">
            <a:solidFill>
              <a:srgbClr val="FFFFFF"/>
            </a:solidFill>
            <a:prstDash val="solid"/>
            <a:headEnd type="none" w="sm" len="sm"/>
            <a:tailEnd type="none" w="sm" len="sm"/>
          </a:ln>
        </p:spPr>
        <p:txBody>
          <a:bodyPr/>
          <a:lstStyle/>
          <a:p>
            <a:endParaRPr lang="en-IN"/>
          </a:p>
        </p:txBody>
      </p:sp>
      <p:sp>
        <p:nvSpPr>
          <p:cNvPr id="19" name="TextBox 19"/>
          <p:cNvSpPr txBox="1"/>
          <p:nvPr/>
        </p:nvSpPr>
        <p:spPr>
          <a:xfrm>
            <a:off x="1681088" y="5814886"/>
            <a:ext cx="4053557" cy="801340"/>
          </a:xfrm>
          <a:prstGeom prst="rect">
            <a:avLst/>
          </a:prstGeom>
        </p:spPr>
        <p:txBody>
          <a:bodyPr lIns="0" tIns="0" rIns="0" bIns="0" rtlCol="0" anchor="t">
            <a:spAutoFit/>
          </a:bodyPr>
          <a:lstStyle/>
          <a:p>
            <a:pPr algn="ctr">
              <a:lnSpc>
                <a:spcPts val="3080"/>
              </a:lnSpc>
              <a:spcBef>
                <a:spcPct val="0"/>
              </a:spcBef>
            </a:pPr>
            <a:r>
              <a:rPr lang="en-US" sz="2200" dirty="0">
                <a:solidFill>
                  <a:srgbClr val="C8FFBE"/>
                </a:solidFill>
                <a:latin typeface="Codec Pro Bold" panose="00000600000000000000"/>
              </a:rPr>
              <a:t>(HYPERTEXT MARKUP LANGUAGE)</a:t>
            </a:r>
            <a:endParaRPr lang="en-US" sz="2200" dirty="0">
              <a:solidFill>
                <a:srgbClr val="C8FFBE"/>
              </a:solidFill>
              <a:latin typeface="Codec Pro Bold" panose="00000600000000000000"/>
            </a:endParaRPr>
          </a:p>
        </p:txBody>
      </p:sp>
      <p:sp>
        <p:nvSpPr>
          <p:cNvPr id="20" name="TextBox 20"/>
          <p:cNvSpPr txBox="1"/>
          <p:nvPr/>
        </p:nvSpPr>
        <p:spPr>
          <a:xfrm>
            <a:off x="6957075" y="5891760"/>
            <a:ext cx="3654366" cy="371768"/>
          </a:xfrm>
          <a:prstGeom prst="rect">
            <a:avLst/>
          </a:prstGeom>
        </p:spPr>
        <p:txBody>
          <a:bodyPr wrap="square" lIns="0" tIns="0" rIns="0" bIns="0" rtlCol="0" anchor="t">
            <a:spAutoFit/>
          </a:bodyPr>
          <a:lstStyle/>
          <a:p>
            <a:pPr algn="ctr">
              <a:lnSpc>
                <a:spcPts val="3080"/>
              </a:lnSpc>
              <a:spcBef>
                <a:spcPct val="0"/>
              </a:spcBef>
            </a:pPr>
            <a:r>
              <a:rPr lang="en-US" sz="2200" dirty="0">
                <a:solidFill>
                  <a:srgbClr val="C8FFBE"/>
                </a:solidFill>
                <a:latin typeface="Codec Pro Bold" panose="00000600000000000000"/>
              </a:rPr>
              <a:t>(CASCADING STYLE SHEET)</a:t>
            </a:r>
            <a:endParaRPr lang="en-US" sz="2200" dirty="0">
              <a:solidFill>
                <a:srgbClr val="C8FFBE"/>
              </a:solidFill>
              <a:latin typeface="Codec Pro Bold" panose="00000600000000000000"/>
            </a:endParaRPr>
          </a:p>
        </p:txBody>
      </p:sp>
      <p:sp>
        <p:nvSpPr>
          <p:cNvPr id="21" name="TextBox 21"/>
          <p:cNvSpPr txBox="1"/>
          <p:nvPr/>
        </p:nvSpPr>
        <p:spPr>
          <a:xfrm>
            <a:off x="12439945" y="5853340"/>
            <a:ext cx="4116288" cy="410815"/>
          </a:xfrm>
          <a:prstGeom prst="rect">
            <a:avLst/>
          </a:prstGeom>
        </p:spPr>
        <p:txBody>
          <a:bodyPr lIns="0" tIns="0" rIns="0" bIns="0" rtlCol="0" anchor="t">
            <a:spAutoFit/>
          </a:bodyPr>
          <a:lstStyle/>
          <a:p>
            <a:pPr algn="ctr">
              <a:lnSpc>
                <a:spcPts val="3080"/>
              </a:lnSpc>
              <a:spcBef>
                <a:spcPct val="0"/>
              </a:spcBef>
            </a:pPr>
            <a:r>
              <a:rPr lang="en-US" sz="2200" dirty="0">
                <a:solidFill>
                  <a:srgbClr val="C8FFBE"/>
                </a:solidFill>
                <a:latin typeface="Codec Pro Bold" panose="00000600000000000000"/>
              </a:rPr>
              <a:t> (FRAMEWORK OF CSS AND JS)</a:t>
            </a:r>
            <a:endParaRPr lang="en-US" sz="2200" dirty="0">
              <a:solidFill>
                <a:srgbClr val="C8FFBE"/>
              </a:solidFill>
              <a:latin typeface="Codec Pro Bold" panose="00000600000000000000"/>
            </a:endParaRPr>
          </a:p>
        </p:txBody>
      </p:sp>
      <p:sp>
        <p:nvSpPr>
          <p:cNvPr id="23" name="TextBox 22"/>
          <p:cNvSpPr txBox="1"/>
          <p:nvPr/>
        </p:nvSpPr>
        <p:spPr>
          <a:xfrm>
            <a:off x="3226496" y="5052572"/>
            <a:ext cx="990600" cy="461665"/>
          </a:xfrm>
          <a:prstGeom prst="rect">
            <a:avLst/>
          </a:prstGeom>
          <a:noFill/>
        </p:spPr>
        <p:txBody>
          <a:bodyPr wrap="square">
            <a:spAutoFit/>
          </a:bodyPr>
          <a:lstStyle/>
          <a:p>
            <a:r>
              <a:rPr lang="en-US" sz="2400" dirty="0">
                <a:solidFill>
                  <a:srgbClr val="FFFFFF"/>
                </a:solidFill>
                <a:latin typeface="Codec Pro Bold" panose="00000600000000000000"/>
              </a:rPr>
              <a:t>HTML</a:t>
            </a:r>
            <a:endParaRPr lang="en-IN" sz="2400" dirty="0"/>
          </a:p>
        </p:txBody>
      </p:sp>
      <p:sp>
        <p:nvSpPr>
          <p:cNvPr id="25" name="TextBox 24"/>
          <p:cNvSpPr txBox="1"/>
          <p:nvPr/>
        </p:nvSpPr>
        <p:spPr>
          <a:xfrm>
            <a:off x="7930589" y="4938416"/>
            <a:ext cx="1673008" cy="509242"/>
          </a:xfrm>
          <a:prstGeom prst="rect">
            <a:avLst/>
          </a:prstGeom>
          <a:noFill/>
        </p:spPr>
        <p:txBody>
          <a:bodyPr wrap="square">
            <a:spAutoFit/>
          </a:bodyPr>
          <a:lstStyle/>
          <a:p>
            <a:pPr algn="ctr">
              <a:lnSpc>
                <a:spcPts val="3500"/>
              </a:lnSpc>
            </a:pPr>
            <a:r>
              <a:rPr lang="en-US" sz="2400" dirty="0">
                <a:solidFill>
                  <a:srgbClr val="FFFFFF"/>
                </a:solidFill>
                <a:latin typeface="Codec Pro Bold" panose="00000600000000000000"/>
              </a:rPr>
              <a:t>CSS</a:t>
            </a:r>
            <a:endParaRPr lang="en-US" sz="2400" dirty="0">
              <a:solidFill>
                <a:srgbClr val="FFFFFF"/>
              </a:solidFill>
              <a:latin typeface="Codec Pro Bold" panose="000006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7389</Words>
  <Application>WPS Presentation</Application>
  <PresentationFormat>Custom</PresentationFormat>
  <Paragraphs>242</Paragraphs>
  <Slides>42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Arial</vt:lpstr>
      <vt:lpstr>SimSun</vt:lpstr>
      <vt:lpstr>Wingdings</vt:lpstr>
      <vt:lpstr>Codec Pro Bold</vt:lpstr>
      <vt:lpstr>Codec Pro</vt:lpstr>
      <vt:lpstr>Aileron Bold</vt:lpstr>
      <vt:lpstr>Calibri</vt:lpstr>
      <vt:lpstr>Microsoft YaHei</vt:lpstr>
      <vt:lpstr>Arial Unicode MS</vt:lpstr>
      <vt:lpstr>Arial</vt:lpstr>
      <vt:lpstr>Now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Business Presentation in Black Purple Abstract Tech Style</dc:title>
  <dc:creator/>
  <cp:lastModifiedBy>PRIYANKA</cp:lastModifiedBy>
  <cp:revision>7</cp:revision>
  <dcterms:created xsi:type="dcterms:W3CDTF">2006-08-16T00:00:00Z</dcterms:created>
  <dcterms:modified xsi:type="dcterms:W3CDTF">2023-08-04T14:46:38Z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CEF61F5EA3644B4799D3E90B2AF81E7D_12</vt:lpwstr>
  </property>
  <property fmtid="{D5CDD505-2E9C-101B-9397-08002B2CF9AE}" pid="3" name="KSOProductBuildVer">
    <vt:lpwstr>1033-12.2.0.13106</vt:lpwstr>
  </property>
</Properties>
</file>